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89" r:id="rId2"/>
    <p:sldId id="389" r:id="rId3"/>
    <p:sldId id="377" r:id="rId4"/>
    <p:sldId id="335" r:id="rId5"/>
    <p:sldId id="379" r:id="rId6"/>
    <p:sldId id="402" r:id="rId7"/>
    <p:sldId id="364" r:id="rId8"/>
    <p:sldId id="365" r:id="rId9"/>
    <p:sldId id="275" r:id="rId10"/>
    <p:sldId id="391" r:id="rId11"/>
    <p:sldId id="370" r:id="rId12"/>
    <p:sldId id="372" r:id="rId13"/>
    <p:sldId id="373" r:id="rId14"/>
    <p:sldId id="374" r:id="rId15"/>
    <p:sldId id="375" r:id="rId16"/>
    <p:sldId id="384" r:id="rId17"/>
    <p:sldId id="385" r:id="rId18"/>
    <p:sldId id="368" r:id="rId19"/>
    <p:sldId id="380" r:id="rId20"/>
    <p:sldId id="419" r:id="rId21"/>
    <p:sldId id="278" r:id="rId22"/>
    <p:sldId id="553" r:id="rId23"/>
    <p:sldId id="574" r:id="rId24"/>
    <p:sldId id="577" r:id="rId25"/>
    <p:sldId id="568" r:id="rId26"/>
    <p:sldId id="575" r:id="rId27"/>
    <p:sldId id="569" r:id="rId28"/>
    <p:sldId id="576" r:id="rId29"/>
    <p:sldId id="570" r:id="rId30"/>
    <p:sldId id="571" r:id="rId31"/>
    <p:sldId id="572" r:id="rId32"/>
    <p:sldId id="573" r:id="rId33"/>
    <p:sldId id="578" r:id="rId34"/>
    <p:sldId id="566" r:id="rId35"/>
    <p:sldId id="491" r:id="rId36"/>
    <p:sldId id="490" r:id="rId37"/>
    <p:sldId id="492" r:id="rId38"/>
    <p:sldId id="567" r:id="rId39"/>
    <p:sldId id="408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69DC1"/>
    <a:srgbClr val="4472C4"/>
    <a:srgbClr val="FF7C80"/>
    <a:srgbClr val="990033"/>
    <a:srgbClr val="A50021"/>
    <a:srgbClr val="5F5F5F"/>
    <a:srgbClr val="FF9933"/>
    <a:srgbClr val="FF6699"/>
    <a:srgbClr val="B94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85870" autoAdjust="0"/>
  </p:normalViewPr>
  <p:slideViewPr>
    <p:cSldViewPr snapToGrid="0">
      <p:cViewPr varScale="1">
        <p:scale>
          <a:sx n="95" d="100"/>
          <a:sy n="95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6CC2-8B1B-41AB-9711-891F881B0562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0CFE-BDFF-41AF-B15F-82CFFB464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1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93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790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1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03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3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25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4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517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5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2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85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57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959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409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66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0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83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1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73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28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784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385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81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53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45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46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6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1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00CFE-BDFF-41AF-B15F-82CFFB4645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67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EC1BB-5975-46A7-9ADF-0F8D4F385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AE9F40-C3C8-45CF-99E0-C08630BE0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3A637-7E6A-40E2-8CFF-AE6B54B0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2EF59-362A-4B08-BE2F-79B4B014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E61418-16B3-466C-8325-5F039559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47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42F37-BAEE-451E-AF5E-9DE58F31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66CF9E-2E63-407D-A722-47D3849A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AB0AAD-924B-4DA6-AFFA-88971684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671A9F-B446-4C08-93D1-2B1AAC5E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485D8-2F62-4DAE-BBFC-3FDAE1B4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5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B59542-F1CF-4E74-A45C-7D317A8B6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F950BC-FAB1-44BD-BF02-73130A22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DC79AD-6F67-4EAE-AC17-C4232989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0FA137-A498-4617-BC45-D6D06CBE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F2E8C-C81A-4051-A023-EB4E2C8C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01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28284-E551-4F27-9813-C97B283A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C8835D-005A-4210-8FC3-CF37B2A7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9676F-A6DE-4D9C-BE86-3DDAABD0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A54D13-AE59-4B7A-861A-C3D8C84B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9C272-BF8B-46D2-BD5A-6C415D06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182F7-509E-4E23-A482-05993FBE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5B2CA2-F521-4D43-B237-070389F68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FE024A-4E9B-489F-88CA-7140DFE3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7BD4B1-DF4A-46F6-92C2-8AAB2E9B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CCED2E-1685-4DE0-9C20-8A93004A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2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19E36-D9CC-4C59-AE36-25F3A69B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8BE826-FB56-4E2B-ABFB-C575BE767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FC6CDE-9CE9-4B14-8E53-AABCC5697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3BB729-FD2E-4BEE-9FA4-4B3C358B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FB76D7-91B0-49A3-991D-1F0ADB08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361DA5-8DF2-42FA-893E-D11005D6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83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03A04-4B27-4989-9DC0-BC6071D0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1B8DB8E-9F6A-48A7-9A19-0EB3186F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F56ADC-0D41-4E8A-83E1-8664E17D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FA0ACDC-158F-407B-B659-A74BA6D02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4A9BB8B-394D-4FA3-92ED-91163FF33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CDD65E-F539-4D0C-BD36-C4B6DA3B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884DA4-AC4F-4D1D-81F3-CC7014B4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5C65D1-7A22-4E97-816A-E87BF2F9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3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512C3-A226-4B22-A0B3-339BACA9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97B334-A6B2-4B83-BE0C-CBE6CE0D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0CC846-361D-4603-8123-F0C8AB83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DD35D1-D87F-429F-9CE3-83941037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361941-3235-455D-A733-A51F4068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6BCC66-C807-4BA1-A4DE-D26B391A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6651FE-BCB5-415A-880A-46354CA3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71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19DFC-B783-48ED-8315-156F05DF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4CED2-786D-4E86-8C12-364AE661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11B172-5128-46F8-B952-D10470DC0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7FFEEC-A8F3-40B1-A588-F80934A3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F1F02-AC61-4C1E-8F16-E3214258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C83BA1-0EF2-4DF1-8A49-098BD826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34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DF88B-4745-4140-9590-73D4F5A8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84FEF9-48A7-42FA-B3FC-9D5D343D5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28FCD2A-59A4-4683-9441-D93647038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EDA175-5295-424E-BCA5-7048CA19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E0B71D-A08D-4A6B-99CF-81F7BEAE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3E06CA-3AB2-4DB7-8B55-B070D90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57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316A51-59DD-4EF1-9E55-16DC2D5C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078512-1BD6-4FA4-971C-31153446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6E68B-9E59-49C4-BC56-85FE736AD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7B23-199B-4190-B51D-AFF9B977D83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250E29-7F8B-4E85-9AB8-BE15465BF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9D742-4F54-4D69-B31D-F3840DA9A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D592-3009-4FE0-B11F-9AFF03D84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5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5A7D049-5261-40F7-93EA-8F8CD4A1E617}"/>
              </a:ext>
            </a:extLst>
          </p:cNvPr>
          <p:cNvSpPr/>
          <p:nvPr/>
        </p:nvSpPr>
        <p:spPr>
          <a:xfrm>
            <a:off x="0" y="0"/>
            <a:ext cx="12192000" cy="3614057"/>
          </a:xfrm>
          <a:prstGeom prst="rect">
            <a:avLst/>
          </a:prstGeom>
          <a:solidFill>
            <a:srgbClr val="0000D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8683C-8E9A-4938-B90C-B2D30F8F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75" y="505456"/>
            <a:ext cx="11064241" cy="18990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5400" b="1" dirty="0">
                <a:solidFill>
                  <a:schemeClr val="bg1"/>
                </a:solidFill>
              </a:rPr>
              <a:t>Dialektická behaviorální terapie: přehled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C660FA-F9F0-4324-9BDC-68388681B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534" y="4069347"/>
            <a:ext cx="10448925" cy="2562685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/>
              <a:t>Mgr. Bc. Pavla Linhartová, Ph.D.</a:t>
            </a:r>
          </a:p>
          <a:p>
            <a:r>
              <a:rPr lang="cs-CZ" sz="3000" dirty="0"/>
              <a:t>Mgr. Adéla Látalová</a:t>
            </a:r>
          </a:p>
          <a:p>
            <a:r>
              <a:rPr lang="cs-CZ" dirty="0"/>
              <a:t>Psychiatrická klinika FN Brno a LF MU</a:t>
            </a:r>
          </a:p>
          <a:p>
            <a:r>
              <a:rPr lang="cs-CZ" dirty="0"/>
              <a:t>DBT program FN Brno</a:t>
            </a:r>
          </a:p>
          <a:p>
            <a:endParaRPr lang="cs-CZ" dirty="0"/>
          </a:p>
          <a:p>
            <a:r>
              <a:rPr lang="cs-CZ" dirty="0" err="1"/>
              <a:t>Gestalt</a:t>
            </a:r>
            <a:r>
              <a:rPr lang="cs-CZ" dirty="0"/>
              <a:t> konference 2024</a:t>
            </a:r>
          </a:p>
        </p:txBody>
      </p:sp>
      <p:pic>
        <p:nvPicPr>
          <p:cNvPr id="8" name="Picture 4" descr="VÃ½sledek obrÃ¡zku pro fn brno">
            <a:extLst>
              <a:ext uri="{FF2B5EF4-FFF2-40B4-BE49-F238E27FC236}">
                <a16:creationId xmlns:a16="http://schemas.microsoft.com/office/drawing/2014/main" id="{1C74823C-069C-461C-91DA-1D90D856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278870"/>
            <a:ext cx="3562350" cy="15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Ã½sledek obrÃ¡zku pro med muni">
            <a:extLst>
              <a:ext uri="{FF2B5EF4-FFF2-40B4-BE49-F238E27FC236}">
                <a16:creationId xmlns:a16="http://schemas.microsoft.com/office/drawing/2014/main" id="{C6259A55-CB5E-4B5F-B439-F9D83B37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5" y="3608413"/>
            <a:ext cx="2627272" cy="20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logo&#10;&#10;Popis byl vytvořen automaticky">
            <a:extLst>
              <a:ext uri="{FF2B5EF4-FFF2-40B4-BE49-F238E27FC236}">
                <a16:creationId xmlns:a16="http://schemas.microsoft.com/office/drawing/2014/main" id="{545B8A83-7897-1C85-3555-9AB49687B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68" y="3833271"/>
            <a:ext cx="3360421" cy="24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Přípravná fáze terapie (pretreatment)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95"/>
            <a:ext cx="10515600" cy="4243568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0000DF"/>
              </a:buClr>
            </a:pPr>
            <a:r>
              <a:rPr lang="cs-CZ" dirty="0"/>
              <a:t>obvykle 4 individuální sezení (déle, pokud je potřeba)</a:t>
            </a:r>
          </a:p>
          <a:p>
            <a:pPr>
              <a:spcAft>
                <a:spcPts val="1000"/>
              </a:spcAft>
              <a:buClr>
                <a:srgbClr val="0000DF"/>
              </a:buClr>
            </a:pPr>
            <a:r>
              <a:rPr lang="cs-CZ" dirty="0"/>
              <a:t>Edukace o hraniční poruše, biosociální teorii a DBT </a:t>
            </a:r>
          </a:p>
          <a:p>
            <a:pPr>
              <a:spcAft>
                <a:spcPts val="1000"/>
              </a:spcAft>
              <a:buClr>
                <a:srgbClr val="0000DF"/>
              </a:buClr>
            </a:pPr>
            <a:r>
              <a:rPr lang="cs-CZ" dirty="0"/>
              <a:t>Tvorba individuálního plánu pacienta </a:t>
            </a:r>
            <a:br>
              <a:rPr lang="cs-CZ" dirty="0"/>
            </a:br>
            <a:r>
              <a:rPr lang="cs-CZ" dirty="0"/>
              <a:t>(životní cíle a cíle v terapii)</a:t>
            </a:r>
          </a:p>
          <a:p>
            <a:pPr>
              <a:spcAft>
                <a:spcPts val="1000"/>
              </a:spcAft>
              <a:buClr>
                <a:srgbClr val="0000DF"/>
              </a:buClr>
            </a:pPr>
            <a:r>
              <a:rPr lang="cs-CZ" dirty="0"/>
              <a:t>Na konci společná domluva o vstupu do terapie</a:t>
            </a:r>
          </a:p>
          <a:p>
            <a:pPr>
              <a:spcAft>
                <a:spcPts val="1000"/>
              </a:spcAft>
              <a:buClr>
                <a:srgbClr val="0000DF"/>
              </a:buClr>
            </a:pPr>
            <a:r>
              <a:rPr lang="cs-CZ" dirty="0"/>
              <a:t>Podpis závazků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Trénink dovedností ve skupině (skills training)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4D99-E529-4B3A-BC93-7462684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7"/>
            <a:ext cx="10515600" cy="4887685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2 terapeuti, 8 až 14 pacientů</a:t>
            </a:r>
          </a:p>
          <a:p>
            <a:pPr>
              <a:buClr>
                <a:srgbClr val="0000DF"/>
              </a:buClr>
            </a:pPr>
            <a:r>
              <a:rPr lang="cs-CZ" dirty="0"/>
              <a:t>Trénink je náročný a změny přicházejí až po jisté době: </a:t>
            </a:r>
            <a:br>
              <a:rPr lang="cs-CZ" dirty="0"/>
            </a:br>
            <a:r>
              <a:rPr lang="cs-CZ" dirty="0"/>
              <a:t>nutná motivace a procvičování</a:t>
            </a:r>
          </a:p>
          <a:p>
            <a:pPr>
              <a:buClr>
                <a:srgbClr val="0000DF"/>
              </a:buClr>
            </a:pPr>
            <a:r>
              <a:rPr lang="cs-CZ" dirty="0"/>
              <a:t>Nutná generalizace dovedností do přirozeného prostředí </a:t>
            </a:r>
            <a:br>
              <a:rPr lang="cs-CZ" dirty="0"/>
            </a:br>
            <a:r>
              <a:rPr lang="cs-CZ" dirty="0"/>
              <a:t>a do různých kontextů a situací</a:t>
            </a:r>
          </a:p>
          <a:p>
            <a:pPr>
              <a:buClr>
                <a:srgbClr val="0000DF"/>
              </a:buClr>
            </a:pPr>
            <a:r>
              <a:rPr lang="cs-CZ" dirty="0"/>
              <a:t>Struktura každé skupiny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1. hodina: cvičení všímavosti, výuka nových dovedností, zadání úkolů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2. hodina: cvičení všímavosti, revize úkolů a trénink</a:t>
            </a:r>
          </a:p>
          <a:p>
            <a:pPr>
              <a:buClr>
                <a:srgbClr val="0000DF"/>
              </a:buClr>
            </a:pPr>
            <a:r>
              <a:rPr lang="cs-CZ" dirty="0"/>
              <a:t>Okruhy dovedností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všímavost, tolerance nepříjemných emocí, </a:t>
            </a:r>
            <a:br>
              <a:rPr lang="cs-CZ" dirty="0"/>
            </a:br>
            <a:r>
              <a:rPr lang="cs-CZ" dirty="0"/>
              <a:t>emoční regulace, efektivita v mezilidských vztazích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DEBFE49B-CA2F-4F0D-B8ED-87E0A4FA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0F0933-0C13-48B3-BC1C-7B45ABFB6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251442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Dovednosti: všímavost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4D99-E529-4B3A-BC93-7462684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dirty="0"/>
              <a:t>Cíle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zvýšit kontrolu nad myslí, snížit utrpení, plně prožívat realitu takovou, jaká je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zvýšit schopnost uvědomování a popisování bez hodnocení </a:t>
            </a:r>
            <a:br>
              <a:rPr lang="cs-CZ" dirty="0"/>
            </a:br>
            <a:r>
              <a:rPr lang="cs-CZ" dirty="0"/>
              <a:t>(vnějšího i vnitřního světa)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zvýšit schopnost odlišování faktů – emocí – tělesných prožitků – myšlenek – interpretace – hodnocení – …</a:t>
            </a:r>
          </a:p>
          <a:p>
            <a:pPr lvl="1">
              <a:buClr>
                <a:srgbClr val="0000DC"/>
              </a:buClr>
            </a:pPr>
            <a:endParaRPr lang="cs-CZ" dirty="0"/>
          </a:p>
          <a:p>
            <a:pPr>
              <a:buClr>
                <a:srgbClr val="0000DC"/>
              </a:buClr>
            </a:pPr>
            <a:r>
              <a:rPr lang="cs-CZ" dirty="0"/>
              <a:t>CO: Pozorování (= opak potlačování), popisování, participace</a:t>
            </a:r>
          </a:p>
          <a:p>
            <a:pPr>
              <a:buClr>
                <a:srgbClr val="0000DC"/>
              </a:buClr>
            </a:pPr>
            <a:r>
              <a:rPr lang="cs-CZ" dirty="0"/>
              <a:t>JAK: Bez hodnocení, jedna věc po druhé, efektivně</a:t>
            </a:r>
          </a:p>
          <a:p>
            <a:pPr>
              <a:buClr>
                <a:srgbClr val="0000DC"/>
              </a:buClr>
            </a:pPr>
            <a:r>
              <a:rPr lang="cs-CZ" dirty="0"/>
              <a:t>Dovednosti všímavosti využíváme při všech dalších dovednostech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CD28F99B-DD56-4318-BC9C-A1BB3A55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8D4E09-BA14-4D0C-A08F-401913308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Dovednosti: tolerance stresu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4D99-E529-4B3A-BC93-7462684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94"/>
            <a:ext cx="10515600" cy="4320649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dirty="0"/>
              <a:t>Dovednosti pro zvládání krizových situací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dovednosti, které fungují rychle pro snížení extrémního emočního arousalu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slouží pouze pro krizové situace, když není jiná možnost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neslouží pro vyřešení situace –  často nadužívané</a:t>
            </a:r>
          </a:p>
          <a:p>
            <a:pPr marL="457200" lvl="1" indent="0">
              <a:buClr>
                <a:srgbClr val="0000DC"/>
              </a:buClr>
              <a:buNone/>
            </a:pPr>
            <a:endParaRPr lang="cs-CZ" dirty="0"/>
          </a:p>
          <a:p>
            <a:pPr>
              <a:buClr>
                <a:srgbClr val="0000DC"/>
              </a:buClr>
            </a:pPr>
            <a:r>
              <a:rPr lang="cs-CZ" dirty="0"/>
              <a:t>Dovednosti pro přijetí reality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přijetí jako základní předpoklad pro změnu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dovednost radikální přijetí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6114E8F4-9F18-4665-A8CB-BA29DD43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61AB54-C960-4FE0-A30A-A9449474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Dovednosti: emoční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4D99-E529-4B3A-BC93-7462684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dirty="0"/>
              <a:t>Cíle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porozumět emocím a umět je popsat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snížit frekvenci nežádoucích emocí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snížit emoční zranitelnost</a:t>
            </a:r>
          </a:p>
          <a:p>
            <a:pPr lvl="1">
              <a:buClr>
                <a:srgbClr val="0000DC"/>
              </a:buClr>
            </a:pPr>
            <a:endParaRPr lang="cs-CZ" dirty="0"/>
          </a:p>
          <a:p>
            <a:pPr>
              <a:buClr>
                <a:srgbClr val="0000DC"/>
              </a:buClr>
            </a:pPr>
            <a:r>
              <a:rPr lang="cs-CZ" dirty="0"/>
              <a:t>Základní dovednosti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OVĚŘOVÁNÍ FAKTŮ: odpovídá emoce faktům?</a:t>
            </a:r>
          </a:p>
          <a:p>
            <a:pPr lvl="2">
              <a:buClr>
                <a:srgbClr val="0000DC"/>
              </a:buClr>
            </a:pPr>
            <a:r>
              <a:rPr lang="cs-CZ" sz="2400" dirty="0"/>
              <a:t>NE: Chci ji změnit? Pokud ano, OPAČNÉ JEDNÁNÍ</a:t>
            </a:r>
          </a:p>
          <a:p>
            <a:pPr lvl="2">
              <a:buClr>
                <a:srgbClr val="0000DC"/>
              </a:buClr>
            </a:pPr>
            <a:r>
              <a:rPr lang="cs-CZ" sz="2400" dirty="0"/>
              <a:t>ANO: ŘEŠENÍ PROBLÉMŮ</a:t>
            </a:r>
            <a:endParaRPr lang="cs-CZ" dirty="0"/>
          </a:p>
          <a:p>
            <a:pPr lvl="1">
              <a:buClr>
                <a:srgbClr val="0000DC"/>
              </a:buClr>
            </a:pPr>
            <a:r>
              <a:rPr lang="cs-CZ" dirty="0"/>
              <a:t>Snížení emoční zranitelnosti: akumulace pozitivních emocí, péče o tělo apod.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0B1BADE9-0BE2-4CFA-877A-9BEAACAC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37910F-A537-4CBC-814A-7B77B0CBA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Dovednosti: efektivita v mezilidských vztazích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4D99-E529-4B3A-BC93-7462684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867"/>
            <a:ext cx="10515600" cy="4111096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dirty="0"/>
              <a:t>Jak v interakci / vztahu získat to, co potřebuji, A ZÁROVEŇ </a:t>
            </a:r>
          </a:p>
          <a:p>
            <a:pPr lvl="1">
              <a:buClr>
                <a:srgbClr val="0000DC"/>
              </a:buClr>
            </a:pPr>
            <a:r>
              <a:rPr lang="cs-CZ" sz="2800" dirty="0"/>
              <a:t>udržet si vztahy (které chci)</a:t>
            </a:r>
          </a:p>
          <a:p>
            <a:pPr lvl="1">
              <a:buClr>
                <a:srgbClr val="0000DC"/>
              </a:buClr>
            </a:pPr>
            <a:r>
              <a:rPr lang="cs-CZ" sz="2800" dirty="0"/>
              <a:t>udržet si vlastní sebeúctu</a:t>
            </a:r>
          </a:p>
          <a:p>
            <a:pPr lvl="1">
              <a:buClr>
                <a:srgbClr val="0000DC"/>
              </a:buClr>
            </a:pPr>
            <a:r>
              <a:rPr lang="cs-CZ" sz="2800" dirty="0"/>
              <a:t>využívání dialektiky a validace ve vztazích</a:t>
            </a:r>
          </a:p>
          <a:p>
            <a:pPr lvl="1">
              <a:buClr>
                <a:srgbClr val="0000DC"/>
              </a:buClr>
            </a:pPr>
            <a:endParaRPr lang="cs-CZ" dirty="0"/>
          </a:p>
          <a:p>
            <a:pPr>
              <a:buClr>
                <a:srgbClr val="0000DC"/>
              </a:buClr>
            </a:pPr>
            <a:r>
              <a:rPr lang="cs-CZ" dirty="0"/>
              <a:t>Další dovednosti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Dialektická komunikace ve vztazích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Jak navazovat a ukončovat vztahy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Kdy a jak říct ne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6CC1B5B1-A27D-41AB-A74B-ADA4B071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7A7CC7-F773-4A45-AC06-B84B37862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7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Telefonický koučink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4D99-E529-4B3A-BC93-74626840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391706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Funkce:</a:t>
            </a:r>
          </a:p>
          <a:p>
            <a:pPr lvl="1">
              <a:buClr>
                <a:srgbClr val="0000DF"/>
              </a:buClr>
            </a:pPr>
            <a:r>
              <a:rPr lang="cs-CZ" sz="2800" dirty="0"/>
              <a:t>generalizace dovedností</a:t>
            </a:r>
          </a:p>
          <a:p>
            <a:pPr lvl="1">
              <a:buClr>
                <a:srgbClr val="0000DF"/>
              </a:buClr>
            </a:pPr>
            <a:r>
              <a:rPr lang="cs-CZ" sz="2800" dirty="0"/>
              <a:t>dovednost říct si o pomoct před maladaptivním chováním</a:t>
            </a:r>
          </a:p>
          <a:p>
            <a:pPr>
              <a:buClr>
                <a:srgbClr val="0000DF"/>
              </a:buClr>
            </a:pPr>
            <a:r>
              <a:rPr lang="cs-CZ" dirty="0"/>
              <a:t>Možnost kontaktování 24 hodin denně</a:t>
            </a:r>
          </a:p>
          <a:p>
            <a:pPr>
              <a:buClr>
                <a:srgbClr val="0000DF"/>
              </a:buClr>
            </a:pPr>
            <a:r>
              <a:rPr lang="cs-CZ" dirty="0"/>
              <a:t>Krátké hovory zaměřené na dovednosti – rozdíl od krizové intervence</a:t>
            </a:r>
          </a:p>
          <a:p>
            <a:pPr>
              <a:buClr>
                <a:srgbClr val="0000DF"/>
              </a:buClr>
            </a:pPr>
            <a:r>
              <a:rPr lang="cs-CZ" dirty="0"/>
              <a:t>Zákaz telefonického koučinku 24h po sebepoškození</a:t>
            </a:r>
          </a:p>
          <a:p>
            <a:pPr>
              <a:buClr>
                <a:srgbClr val="0000DF"/>
              </a:buClr>
            </a:pPr>
            <a:r>
              <a:rPr lang="cs-CZ" dirty="0"/>
              <a:t>Pacienti obecně volají spíše málo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B14CDCA1-7CD9-4851-BC9E-72D8BCE3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E87C68-9281-4C77-B4DB-400DE9FBF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0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FED93-86A0-4946-8F0D-A66E09AE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Konzultační tým terapeutů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B1CB5-254D-4568-83FA-29B4A07F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745"/>
            <a:ext cx="10515600" cy="4682219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Nejedná se o supervizi, ale o „DBT terapeutů“</a:t>
            </a:r>
          </a:p>
          <a:p>
            <a:pPr>
              <a:buClr>
                <a:srgbClr val="0000DF"/>
              </a:buClr>
            </a:pPr>
            <a:r>
              <a:rPr lang="cs-CZ" dirty="0"/>
              <a:t>Schází se pravidelně 1x týdně na 1 – 1,5 hodiny</a:t>
            </a:r>
          </a:p>
          <a:p>
            <a:pPr>
              <a:buClr>
                <a:srgbClr val="0000DF"/>
              </a:buClr>
            </a:pPr>
            <a:r>
              <a:rPr lang="cs-CZ" dirty="0"/>
              <a:t>Terapeuti přinášejí svoje prožívání při práci s pacienty</a:t>
            </a:r>
          </a:p>
          <a:p>
            <a:pPr>
              <a:buClr>
                <a:srgbClr val="0000DF"/>
              </a:buClr>
            </a:pPr>
            <a:r>
              <a:rPr lang="cs-CZ" dirty="0"/>
              <a:t>Ostatní terapeuti pomáhají nalézat nehodnotící interpretace </a:t>
            </a:r>
            <a:br>
              <a:rPr lang="cs-CZ" dirty="0"/>
            </a:br>
            <a:r>
              <a:rPr lang="cs-CZ" dirty="0"/>
              <a:t>chování pacientů, validují prožívání terapeutů a hledají možnosti změn ke zvýšení efektivity terapie</a:t>
            </a:r>
          </a:p>
          <a:p>
            <a:pPr>
              <a:buClr>
                <a:srgbClr val="0000DF"/>
              </a:buClr>
            </a:pPr>
            <a:r>
              <a:rPr lang="cs-CZ" dirty="0"/>
              <a:t>Slouží ke </a:t>
            </a:r>
            <a:r>
              <a:rPr lang="cs-CZ" dirty="0">
                <a:solidFill>
                  <a:srgbClr val="0000DF"/>
                </a:solidFill>
              </a:rPr>
              <a:t>zvýšení motivace terapeutů a efektivity terapie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snížení negativních interpretací chování pacientů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podpora terapeutů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prevence vyhoření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62C99968-1B04-4316-9EF5-2F63E9D4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140EA7-4CFE-4A04-8CA4-C49150D2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7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8ED6D-C651-4078-8448-4D87EA04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Chování narušující terapii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3F0926-6CDA-41F6-A6CD-FA2AE0FF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</a:pPr>
            <a:r>
              <a:rPr lang="cs-CZ" dirty="0">
                <a:solidFill>
                  <a:srgbClr val="0000DC"/>
                </a:solidFill>
              </a:rPr>
              <a:t>Chování, které ohrožuje setrvání klienta v terapii</a:t>
            </a:r>
          </a:p>
          <a:p>
            <a:pPr lvl="1"/>
            <a:r>
              <a:rPr lang="cs-CZ" dirty="0"/>
              <a:t>pozdní příchody, vynechávání a rušení sezení</a:t>
            </a:r>
          </a:p>
          <a:p>
            <a:pPr lvl="1"/>
            <a:r>
              <a:rPr lang="cs-CZ" dirty="0"/>
              <a:t>neplnění domácích úkolů mezi sezeními</a:t>
            </a:r>
          </a:p>
          <a:p>
            <a:pPr lvl="1">
              <a:spcAft>
                <a:spcPts val="2000"/>
              </a:spcAft>
            </a:pPr>
            <a:r>
              <a:rPr lang="cs-CZ" dirty="0"/>
              <a:t>chování znemožňující plnou účast v terapii při sezeních: pasivita, disociace, denní snění, odpovídání „já nevím“ na všechno, lhaní apod.</a:t>
            </a:r>
          </a:p>
          <a:p>
            <a:pPr>
              <a:spcBef>
                <a:spcPts val="500"/>
              </a:spcBef>
            </a:pPr>
            <a:r>
              <a:rPr lang="cs-CZ" dirty="0">
                <a:solidFill>
                  <a:srgbClr val="0000DC"/>
                </a:solidFill>
              </a:rPr>
              <a:t>Chování, které může vést k vyhoření terapeuta</a:t>
            </a:r>
          </a:p>
          <a:p>
            <a:pPr lvl="1"/>
            <a:r>
              <a:rPr lang="cs-CZ" dirty="0"/>
              <a:t>Neangažování se nebo odmítání základních součástí terapie</a:t>
            </a:r>
          </a:p>
          <a:p>
            <a:pPr lvl="1"/>
            <a:r>
              <a:rPr lang="cs-CZ" dirty="0"/>
              <a:t>Kontaktování terapeuta příliš mnoho / příliš málo</a:t>
            </a:r>
          </a:p>
          <a:p>
            <a:pPr lvl="1"/>
            <a:r>
              <a:rPr lang="cs-CZ" dirty="0"/>
              <a:t>Neslušné, nepřátelské či kritické chování</a:t>
            </a:r>
          </a:p>
          <a:p>
            <a:pPr lvl="1"/>
            <a:r>
              <a:rPr lang="cs-CZ" dirty="0"/>
              <a:t>Vyžadování řešení, která terapeut nemůže poskytnout</a:t>
            </a:r>
          </a:p>
          <a:p>
            <a:pPr lvl="1"/>
            <a:r>
              <a:rPr lang="cs-CZ" dirty="0"/>
              <a:t>Neplacení v případě placené terapie</a:t>
            </a:r>
          </a:p>
          <a:p>
            <a:pPr lvl="1"/>
            <a:endParaRPr lang="cs-CZ" dirty="0"/>
          </a:p>
          <a:p>
            <a:pPr>
              <a:spcBef>
                <a:spcPts val="500"/>
              </a:spcBef>
            </a:pPr>
            <a:r>
              <a:rPr lang="cs-CZ" dirty="0">
                <a:solidFill>
                  <a:srgbClr val="0000DC"/>
                </a:solidFill>
              </a:rPr>
              <a:t>Chování na straně terapeuta</a:t>
            </a:r>
          </a:p>
          <a:p>
            <a:pPr lvl="1"/>
            <a:r>
              <a:rPr lang="cs-CZ" dirty="0"/>
              <a:t>Pozdní příchody, nekontrolování úkolů</a:t>
            </a:r>
          </a:p>
          <a:p>
            <a:pPr lvl="1"/>
            <a:r>
              <a:rPr lang="cs-CZ" dirty="0"/>
              <a:t>Hodnocení a devalvace pacienta aj.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CCAB22A0-A3EA-45B4-BEE5-57A75267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9A7EA8-05ED-44B7-A3BA-015EA3A34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8ED6D-C651-4078-8448-4D87EA04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Chování narušující terapii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3F0926-6CDA-41F6-A6CD-FA2AE0FF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71"/>
            <a:ext cx="10515600" cy="4642304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2000"/>
              </a:spcAft>
              <a:buClr>
                <a:srgbClr val="0000DC"/>
              </a:buClr>
            </a:pPr>
            <a:r>
              <a:rPr lang="cs-CZ" dirty="0"/>
              <a:t>Chování, pro která pacienti často v jiných terapiích končí…</a:t>
            </a:r>
          </a:p>
          <a:p>
            <a:pPr>
              <a:spcBef>
                <a:spcPts val="500"/>
              </a:spcBef>
              <a:spcAft>
                <a:spcPts val="2000"/>
              </a:spcAft>
              <a:buClr>
                <a:srgbClr val="0000DC"/>
              </a:buClr>
            </a:pPr>
            <a:r>
              <a:rPr lang="cs-CZ" dirty="0"/>
              <a:t>Chování, která mohou vést k ukončení hospitalizace</a:t>
            </a:r>
          </a:p>
          <a:p>
            <a:pPr>
              <a:spcBef>
                <a:spcPts val="500"/>
              </a:spcBef>
              <a:spcAft>
                <a:spcPts val="2000"/>
              </a:spcAft>
              <a:buClr>
                <a:srgbClr val="0000DC"/>
              </a:buClr>
            </a:pPr>
            <a:r>
              <a:rPr lang="cs-CZ" dirty="0"/>
              <a:t>Chování, které často vede k negativnímu hodnocení pacientů ze strany terapeutů/personálu, hostilním reakcím ze strany terapeutů či naopak ignorování daného chování</a:t>
            </a:r>
          </a:p>
          <a:p>
            <a:pPr>
              <a:spcBef>
                <a:spcPts val="500"/>
              </a:spcBef>
              <a:spcAft>
                <a:spcPts val="2000"/>
              </a:spcAft>
              <a:buClr>
                <a:srgbClr val="0000DC"/>
              </a:buClr>
            </a:pPr>
            <a:r>
              <a:rPr lang="cs-CZ" dirty="0"/>
              <a:t>Spolupráce a dodržování závazků je podmínkou pro pokrok v terapii, zároveň ji ale od klientů s HPO nelze pasivně očekávat, naopak je třeba ji aktivně rozvíjet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548AEEEB-CF8A-4134-9EE1-28F4811F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FB85D8-896C-4917-909A-790EFC64B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C0986-90A0-484B-9AD7-94DBF143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04857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Dialektická behaviorální terapie (DBT)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B1974-9159-403B-981E-48D3AA84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621"/>
            <a:ext cx="6204857" cy="3964341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Komplexní terapeutický program vytvořený na míru pacientům, kteří jsou chronicky suicidální, sebepoškozují se </a:t>
            </a:r>
            <a:br>
              <a:rPr lang="cs-CZ" dirty="0"/>
            </a:br>
            <a:r>
              <a:rPr lang="cs-CZ" dirty="0"/>
              <a:t>a mají závažné potíže s regulací emocí </a:t>
            </a:r>
          </a:p>
          <a:p>
            <a:pPr>
              <a:buClr>
                <a:srgbClr val="0000DF"/>
              </a:buClr>
            </a:pPr>
            <a:r>
              <a:rPr lang="cs-CZ" dirty="0"/>
              <a:t>Autorkou je </a:t>
            </a:r>
            <a:r>
              <a:rPr lang="cs-CZ" dirty="0" err="1"/>
              <a:t>Marsha</a:t>
            </a:r>
            <a:r>
              <a:rPr lang="cs-CZ" dirty="0"/>
              <a:t> M. </a:t>
            </a:r>
            <a:r>
              <a:rPr lang="cs-CZ" dirty="0" err="1"/>
              <a:t>Linehanová</a:t>
            </a:r>
            <a:r>
              <a:rPr lang="cs-CZ" dirty="0"/>
              <a:t> </a:t>
            </a:r>
          </a:p>
          <a:p>
            <a:pPr lvl="1">
              <a:buClr>
                <a:srgbClr val="0000DF"/>
              </a:buClr>
            </a:pPr>
            <a:r>
              <a:rPr lang="cs-CZ" sz="2800" dirty="0" err="1"/>
              <a:t>Cognitive-Behavioral</a:t>
            </a:r>
            <a:r>
              <a:rPr lang="cs-CZ" sz="2800" dirty="0"/>
              <a:t> </a:t>
            </a:r>
            <a:r>
              <a:rPr lang="cs-CZ" sz="2800" dirty="0" err="1"/>
              <a:t>Treatment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Borderline</a:t>
            </a:r>
            <a:r>
              <a:rPr lang="cs-CZ" sz="2800" dirty="0"/>
              <a:t> Personality </a:t>
            </a:r>
            <a:r>
              <a:rPr lang="cs-CZ" sz="2800" dirty="0" err="1"/>
              <a:t>Disorder</a:t>
            </a:r>
            <a:r>
              <a:rPr lang="cs-CZ" sz="2800" dirty="0"/>
              <a:t>, 1993</a:t>
            </a:r>
          </a:p>
        </p:txBody>
      </p:sp>
      <p:pic>
        <p:nvPicPr>
          <p:cNvPr id="5" name="Picture 2" descr="VÃ½sledek obrÃ¡zku pro marsha linehan">
            <a:extLst>
              <a:ext uri="{FF2B5EF4-FFF2-40B4-BE49-F238E27FC236}">
                <a16:creationId xmlns:a16="http://schemas.microsoft.com/office/drawing/2014/main" id="{84AEEA2E-9E16-49E1-B6EB-FC06BDAD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3914862"/>
            <a:ext cx="4158343" cy="28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25A6A2-80DE-43D6-B44D-0A217328A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517" y="778455"/>
            <a:ext cx="2398570" cy="3286352"/>
          </a:xfrm>
          <a:prstGeom prst="rect">
            <a:avLst/>
          </a:prstGeom>
        </p:spPr>
      </p:pic>
      <p:pic>
        <p:nvPicPr>
          <p:cNvPr id="7" name="Picture 2" descr="VÃ½sledek obrÃ¡zku pro med muni">
            <a:extLst>
              <a:ext uri="{FF2B5EF4-FFF2-40B4-BE49-F238E27FC236}">
                <a16:creationId xmlns:a16="http://schemas.microsoft.com/office/drawing/2014/main" id="{5655C5E3-2ECF-4BE1-A8B7-AC1E690F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" y="6008915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3DB51A9-D0CC-438D-9CF6-57A8CE595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167" y="6251622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720C6-5C8D-4413-9362-6F5DF9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36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Motivace v DBT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7E09B37-EF1D-4AB4-A4D6-0FA01D1B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99"/>
            <a:ext cx="10515600" cy="4697803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dirty="0"/>
              <a:t>Motivace je podmínkou pro efektivitu léčby</a:t>
            </a:r>
          </a:p>
          <a:p>
            <a:pPr>
              <a:buClr>
                <a:srgbClr val="0000DC"/>
              </a:buClr>
            </a:pPr>
            <a:r>
              <a:rPr lang="cs-CZ" dirty="0"/>
              <a:t>Zároveň na ni lze nahlížet jako na dovednost, kterou je třeba pacienty učit a nelze ji pasivně očekávat</a:t>
            </a:r>
          </a:p>
          <a:p>
            <a:pPr>
              <a:buClr>
                <a:srgbClr val="0000DC"/>
              </a:buClr>
            </a:pPr>
            <a:r>
              <a:rPr lang="cs-CZ" dirty="0"/>
              <a:t>Obecné principy: nehodnotící validační respektující přístup založený na rovném vztahu mezi pacientem a pečujícím pracovníkem</a:t>
            </a:r>
          </a:p>
          <a:p>
            <a:pPr>
              <a:buClr>
                <a:srgbClr val="0000DC"/>
              </a:buClr>
            </a:pPr>
            <a:r>
              <a:rPr lang="cs-CZ" dirty="0"/>
              <a:t>Pacienty nevylučujeme z léčby za chování, pro která léčbu potřebují</a:t>
            </a:r>
          </a:p>
          <a:p>
            <a:pPr>
              <a:buClr>
                <a:srgbClr val="0000DC"/>
              </a:buClr>
            </a:pPr>
            <a:r>
              <a:rPr lang="cs-CZ" dirty="0"/>
              <a:t>Tři pilíře motivace</a:t>
            </a:r>
          </a:p>
          <a:p>
            <a:pPr lvl="1">
              <a:buClr>
                <a:srgbClr val="0000DC"/>
              </a:buClr>
            </a:pPr>
            <a:r>
              <a:rPr lang="cs-CZ" sz="2800" dirty="0"/>
              <a:t>edukace a mapování důsledků chování</a:t>
            </a:r>
          </a:p>
          <a:p>
            <a:pPr lvl="1">
              <a:buClr>
                <a:srgbClr val="0000DC"/>
              </a:buClr>
            </a:pPr>
            <a:r>
              <a:rPr lang="cs-CZ" sz="2800" dirty="0"/>
              <a:t>cíle pacienta v životě a v terapii</a:t>
            </a:r>
          </a:p>
          <a:p>
            <a:pPr lvl="1">
              <a:buClr>
                <a:srgbClr val="0000DC"/>
              </a:buClr>
            </a:pPr>
            <a:r>
              <a:rPr lang="cs-CZ" sz="2800" dirty="0"/>
              <a:t>práce se závazky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A245566B-CA0F-45AF-9CEB-E2C64846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0CE100-D1E2-4AD4-8782-E569D620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0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98F77-A196-4B74-B2C4-2C06D8B6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54" y="365125"/>
            <a:ext cx="10515600" cy="1325563"/>
          </a:xfrm>
        </p:spPr>
        <p:txBody>
          <a:bodyPr/>
          <a:lstStyle/>
          <a:p>
            <a:r>
              <a:rPr lang="cs-CZ" b="1" dirty="0" err="1">
                <a:solidFill>
                  <a:srgbClr val="0000DC"/>
                </a:solidFill>
              </a:rPr>
              <a:t>Setting</a:t>
            </a:r>
            <a:endParaRPr lang="cs-CZ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E2A51F-4415-4306-961A-B543A1DC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54" y="1690688"/>
            <a:ext cx="10515600" cy="4802187"/>
          </a:xfrm>
        </p:spPr>
        <p:txBody>
          <a:bodyPr>
            <a:normAutofit lnSpcReduction="10000"/>
          </a:bodyPr>
          <a:lstStyle/>
          <a:p>
            <a:pPr>
              <a:buClr>
                <a:srgbClr val="0000DC"/>
              </a:buClr>
            </a:pPr>
            <a:r>
              <a:rPr lang="cs-CZ" dirty="0"/>
              <a:t>Ambulantní programy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Trénink dovedností: 2,5 hodiny týdně, 1 rok, </a:t>
            </a:r>
            <a:br>
              <a:rPr lang="cs-CZ" dirty="0"/>
            </a:br>
            <a:r>
              <a:rPr lang="cs-CZ" dirty="0"/>
              <a:t>dva cykly dovedností za sebou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Plus individuální terapie, telefonický koučink </a:t>
            </a:r>
            <a:br>
              <a:rPr lang="cs-CZ" dirty="0"/>
            </a:br>
            <a:r>
              <a:rPr lang="cs-CZ" dirty="0"/>
              <a:t>a konzultační tým</a:t>
            </a:r>
          </a:p>
          <a:p>
            <a:pPr>
              <a:buClr>
                <a:srgbClr val="0000DC"/>
              </a:buClr>
            </a:pPr>
            <a:r>
              <a:rPr lang="cs-CZ" dirty="0"/>
              <a:t>Pobytové programy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Různá délka</a:t>
            </a:r>
          </a:p>
          <a:p>
            <a:pPr lvl="1">
              <a:buClr>
                <a:srgbClr val="0000DC"/>
              </a:buClr>
            </a:pPr>
            <a:r>
              <a:rPr lang="cs-CZ" dirty="0"/>
              <a:t>Důraz na DBT principy, posilování efektivního </a:t>
            </a:r>
            <a:br>
              <a:rPr lang="cs-CZ" dirty="0"/>
            </a:br>
            <a:r>
              <a:rPr lang="cs-CZ" dirty="0"/>
              <a:t>chování, základní dovednosti</a:t>
            </a:r>
          </a:p>
          <a:p>
            <a:pPr>
              <a:buClr>
                <a:srgbClr val="0000DC"/>
              </a:buClr>
            </a:pPr>
            <a:r>
              <a:rPr lang="cs-CZ" dirty="0"/>
              <a:t>Programy s prvky DBT</a:t>
            </a:r>
          </a:p>
          <a:p>
            <a:pPr>
              <a:buClr>
                <a:srgbClr val="0000DC"/>
              </a:buClr>
            </a:pPr>
            <a:r>
              <a:rPr lang="cs-CZ" dirty="0"/>
              <a:t>Adaptace DBT pro: poruchy příjmu potravy, závislosti, PTSD,</a:t>
            </a:r>
            <a:br>
              <a:rPr lang="cs-CZ" dirty="0"/>
            </a:br>
            <a:r>
              <a:rPr lang="cs-CZ" dirty="0"/>
              <a:t>adolescenty, děti a jiné…</a:t>
            </a:r>
          </a:p>
        </p:txBody>
      </p:sp>
      <p:pic>
        <p:nvPicPr>
          <p:cNvPr id="2050" name="Picture 2" descr="VÃ½sledek obrÃ¡zku pro dbt">
            <a:extLst>
              <a:ext uri="{FF2B5EF4-FFF2-40B4-BE49-F238E27FC236}">
                <a16:creationId xmlns:a16="http://schemas.microsoft.com/office/drawing/2014/main" id="{47838F0A-F5A6-41A4-9789-9670861CD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91" y="265906"/>
            <a:ext cx="4478383" cy="44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3D077BD3-2B4E-4C05-9FA3-68A71994A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909F2C-EDAC-46AA-ADE6-5DE164975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5A7D049-5261-40F7-93EA-8F8CD4A1E6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D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8683C-8E9A-4938-B90C-B2D30F8F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79" y="1563349"/>
            <a:ext cx="11064241" cy="2286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chemeClr val="bg1"/>
                </a:solidFill>
              </a:rPr>
              <a:t>Prvky DBT pro využití v individuální terapii</a:t>
            </a:r>
          </a:p>
        </p:txBody>
      </p:sp>
    </p:spTree>
    <p:extLst>
      <p:ext uri="{BB962C8B-B14F-4D97-AF65-F5344CB8AC3E}">
        <p14:creationId xmlns:p14="http://schemas.microsoft.com/office/powerpoint/2010/main" val="381110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Předem stanovená podoba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DF"/>
              </a:buClr>
            </a:pPr>
            <a:r>
              <a:rPr lang="cs-CZ" dirty="0"/>
              <a:t>Jasně daná délka a podoba spolupráce</a:t>
            </a:r>
          </a:p>
          <a:p>
            <a:pPr>
              <a:buClr>
                <a:srgbClr val="0000DF"/>
              </a:buClr>
            </a:pPr>
            <a:r>
              <a:rPr lang="cs-CZ" dirty="0"/>
              <a:t>Přesně definované podmínky, za kterých dojde k ukončení spolupráce</a:t>
            </a:r>
          </a:p>
          <a:p>
            <a:pPr>
              <a:buClr>
                <a:srgbClr val="0000DF"/>
              </a:buClr>
            </a:pPr>
            <a:r>
              <a:rPr lang="cs-CZ" dirty="0"/>
              <a:t>Pokud je to smysluplné, můžeme spolupráci prodloužit</a:t>
            </a:r>
          </a:p>
          <a:p>
            <a:pPr>
              <a:buClr>
                <a:srgbClr val="0000DF"/>
              </a:buClr>
            </a:pPr>
            <a:r>
              <a:rPr lang="cs-CZ" dirty="0"/>
              <a:t>Nikdy neprodlužujeme spolupráci na základě problémového chování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Edukace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DC"/>
              </a:buClr>
            </a:pPr>
            <a:r>
              <a:rPr lang="cs-CZ" sz="2800" dirty="0"/>
              <a:t>Edukace začíná v přípravné fázi terapie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Clr>
                <a:srgbClr val="0000DC"/>
              </a:buClr>
              <a:buFont typeface="Standardní systémové písmo"/>
              <a:buChar char="–"/>
            </a:pPr>
            <a:r>
              <a:rPr lang="cs-CZ" dirty="0"/>
              <a:t>edukace o hraniční poruše osobnosti pohledem DBT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Clr>
                <a:srgbClr val="0000DC"/>
              </a:buClr>
              <a:buFont typeface="Standardní systémové písmo"/>
              <a:buChar char="–"/>
            </a:pPr>
            <a:r>
              <a:rPr lang="cs-CZ" dirty="0"/>
              <a:t>edukace o vzniku HPO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Clr>
                <a:srgbClr val="0000DC"/>
              </a:buClr>
              <a:buFont typeface="Standardní systémové písmo"/>
              <a:buChar char="–"/>
            </a:pPr>
            <a:r>
              <a:rPr lang="cs-CZ" dirty="0"/>
              <a:t>edukace o potlačování emocí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Clr>
                <a:srgbClr val="0000DC"/>
              </a:buClr>
              <a:buFont typeface="Standardní systémové písmo"/>
              <a:buChar char="–"/>
            </a:pPr>
            <a:r>
              <a:rPr lang="cs-CZ" dirty="0"/>
              <a:t>edukace o způsobu práce v DBT</a:t>
            </a:r>
          </a:p>
          <a:p>
            <a:pPr>
              <a:buClr>
                <a:srgbClr val="0000DC"/>
              </a:buClr>
            </a:pPr>
            <a:r>
              <a:rPr lang="cs-CZ" dirty="0"/>
              <a:t>Není to pasivní přednáška. Součástí edukace je neustálá interakce s klientem, vztahování informací k jeho vlastním zkušenostem a ověřování si, zda mu informace dávají smysl.</a:t>
            </a:r>
          </a:p>
          <a:p>
            <a:pPr>
              <a:buClr>
                <a:srgbClr val="0000DC"/>
              </a:buClr>
            </a:pPr>
            <a:r>
              <a:rPr lang="cs-CZ" dirty="0"/>
              <a:t>V případě potřeby edukaci zařazujeme i v průběhu terapie</a:t>
            </a:r>
            <a:br>
              <a:rPr lang="cs-CZ" dirty="0"/>
            </a:br>
            <a:r>
              <a:rPr lang="cs-CZ" dirty="0"/>
              <a:t>- často stačí jen pár vět</a:t>
            </a:r>
          </a:p>
          <a:p>
            <a:pPr>
              <a:buClr>
                <a:srgbClr val="0000DF"/>
              </a:buClr>
            </a:pPr>
            <a:endParaRPr lang="cs-CZ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Práce se závazky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Závazek usilovně pracovat na řešení svých potíží takovými způsoby, 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které nezahrnují sebepoškozování a sebevražedné jednání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Závazek aktivně pracovat na jakýchkoliv problémech, které jsou překážkou 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pokrok v terapii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Závazek k dodržování společně stanovených pravidel včetně pravidla, </a:t>
            </a:r>
            <a:b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kdy dochází k ukončení léčby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Závazek ke vzájemné podpoře mezi pacienty – respektující, validující, </a:t>
            </a:r>
            <a:b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nehodnotící, nekritizující přístup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Závazek nešířit, nesdílet a nepodporovat se vzájemně v nakažlivém problémovém chování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841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Individuální cíle klienta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7101"/>
            <a:ext cx="10515600" cy="24898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0000DF"/>
              </a:buClr>
            </a:pPr>
            <a:r>
              <a:rPr lang="cs-CZ" sz="2600" dirty="0"/>
              <a:t>Cíle si s klientem stanovujeme ještě v přípravné fázi, po celou dobu terapie s nimi pravidelně pracujeme a v případě potřeby je revidujeme </a:t>
            </a:r>
          </a:p>
          <a:p>
            <a:pPr>
              <a:spcAft>
                <a:spcPts val="600"/>
              </a:spcAft>
              <a:buClr>
                <a:srgbClr val="0000DF"/>
              </a:buClr>
            </a:pPr>
            <a:r>
              <a:rPr lang="cs-CZ" sz="2600" dirty="0"/>
              <a:t>Terapeutické intervence se snažíme co nejvíce vztahovat ke klientovým cílům</a:t>
            </a:r>
          </a:p>
          <a:p>
            <a:pPr>
              <a:spcAft>
                <a:spcPts val="600"/>
              </a:spcAft>
              <a:buClr>
                <a:srgbClr val="0000DF"/>
              </a:buClr>
            </a:pPr>
            <a:r>
              <a:rPr lang="cs-CZ" sz="2600" dirty="0"/>
              <a:t>Neřešíme, co by klient měl nebo neměl dělat, ale co je pro něj vzhledem k jeho cílům efektivní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400"/>
              </a:spcBef>
              <a:spcAft>
                <a:spcPts val="1800"/>
              </a:spcAft>
              <a:buNone/>
            </a:pP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0000DF"/>
              </a:buClr>
              <a:buNone/>
            </a:pPr>
            <a:endParaRPr lang="cs-CZ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0338057-D5F2-BF1E-235E-D43E66411C2E}"/>
              </a:ext>
            </a:extLst>
          </p:cNvPr>
          <p:cNvSpPr txBox="1"/>
          <p:nvPr/>
        </p:nvSpPr>
        <p:spPr>
          <a:xfrm>
            <a:off x="1120876" y="2042564"/>
            <a:ext cx="377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2400" dirty="0"/>
              <a:t>OSOBNÍ CÍLE KLIENTA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co chci, pro co stojí za to žít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3FAF21-6E70-5C2A-D3FC-47E9B411BA22}"/>
              </a:ext>
            </a:extLst>
          </p:cNvPr>
          <p:cNvSpPr txBox="1"/>
          <p:nvPr/>
        </p:nvSpPr>
        <p:spPr>
          <a:xfrm>
            <a:off x="7292328" y="2042564"/>
            <a:ext cx="377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400" dirty="0"/>
              <a:t>CÍLE PRO SPOLUPRÁCI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co potřebuji změnit, co mi brání dosáhnout mých cílů</a:t>
            </a:r>
          </a:p>
        </p:txBody>
      </p: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273024DE-94F4-8913-4FD6-54212952D0E3}"/>
              </a:ext>
            </a:extLst>
          </p:cNvPr>
          <p:cNvCxnSpPr/>
          <p:nvPr/>
        </p:nvCxnSpPr>
        <p:spPr>
          <a:xfrm>
            <a:off x="5321710" y="2458063"/>
            <a:ext cx="1548580" cy="0"/>
          </a:xfrm>
          <a:prstGeom prst="straightConnector1">
            <a:avLst/>
          </a:prstGeom>
          <a:ln w="50800" cmpd="sng">
            <a:solidFill>
              <a:srgbClr val="0000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9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Hierarchie terapeutických cílů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 lvl="1" indent="-306388">
              <a:spcAft>
                <a:spcPts val="600"/>
              </a:spcAft>
              <a:buFont typeface="+mj-lt"/>
              <a:buAutoNum type="arabicPeriod"/>
            </a:pPr>
            <a:r>
              <a:rPr lang="cs-CZ" dirty="0">
                <a:solidFill>
                  <a:srgbClr val="0000DC"/>
                </a:solidFill>
              </a:rPr>
              <a:t>ŽIVOT OHROŽUJÍCÍ CHOVÁNÍ 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life-threatening behavior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889000" lvl="1" indent="-349250">
              <a:spcBef>
                <a:spcPts val="0"/>
              </a:spcBef>
              <a:spcAft>
                <a:spcPts val="600"/>
              </a:spcAft>
              <a:buFont typeface="Standardní systémové písmo"/>
              <a:buChar char="–"/>
            </a:pPr>
            <a:r>
              <a:rPr lang="cs-CZ" dirty="0"/>
              <a:t>sebevražedné a sebepoškozující chování nebo nutkání k němu</a:t>
            </a:r>
          </a:p>
          <a:p>
            <a:pPr marL="495300" lvl="1" indent="-306388">
              <a:spcAft>
                <a:spcPts val="600"/>
              </a:spcAft>
              <a:buFont typeface="+mj-lt"/>
              <a:buAutoNum type="arabicPeriod" startAt="2"/>
            </a:pPr>
            <a:r>
              <a:rPr lang="cs-CZ" dirty="0">
                <a:solidFill>
                  <a:srgbClr val="0000DC"/>
                </a:solidFill>
              </a:rPr>
              <a:t>CHOVÁNÍ NARUŠUJÍCÍ TERAPII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therapy-interfering behavior)</a:t>
            </a:r>
            <a:endParaRPr lang="cs-CZ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Font typeface="Standardní systémové písmo"/>
              <a:buChar char="–"/>
            </a:pPr>
            <a:r>
              <a:rPr lang="cs-CZ" dirty="0"/>
              <a:t>chování, které by mohlo ohrozit setrvání klienta v terapii, </a:t>
            </a:r>
            <a:r>
              <a:rPr lang="cs-CZ" sz="2400" dirty="0"/>
              <a:t>zamezit jeho pokroku v terapii nebo </a:t>
            </a:r>
            <a:r>
              <a:rPr lang="cs-CZ" dirty="0"/>
              <a:t>snižovat motivaci terapeuta  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tandardní systémové písmo"/>
              <a:buChar char="–"/>
            </a:pPr>
            <a:r>
              <a:rPr lang="cs-CZ" dirty="0"/>
              <a:t>například: pozdní příchody, vynechávání a rušení sezení, neplnění domácích úkolů, pasivita, lhaní, neslušné nebo hostilní chování </a:t>
            </a:r>
          </a:p>
          <a:p>
            <a:pPr marL="495300" lvl="1" indent="-306388">
              <a:spcAft>
                <a:spcPts val="600"/>
              </a:spcAft>
              <a:buFont typeface="+mj-lt"/>
              <a:buAutoNum type="arabicPeriod" startAt="3"/>
            </a:pPr>
            <a:r>
              <a:rPr lang="cs-CZ" dirty="0">
                <a:solidFill>
                  <a:srgbClr val="0000DC"/>
                </a:solidFill>
              </a:rPr>
              <a:t>CHOVÁNÍ NARUŠUJÍCÍ KVALITU ŽIVOTA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quality-of-life-threatening behavior)</a:t>
            </a:r>
            <a:endParaRPr lang="cs-CZ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89000" lvl="1" indent="-349250">
              <a:lnSpc>
                <a:spcPct val="110000"/>
              </a:lnSpc>
              <a:spcBef>
                <a:spcPts val="0"/>
              </a:spcBef>
              <a:buFont typeface="Standardní systémové písmo"/>
              <a:buChar char="–"/>
            </a:pPr>
            <a:r>
              <a:rPr lang="cs-CZ" dirty="0"/>
              <a:t>například: zneužívání návykových látek, vyhýbavé chování, rizikové sexuální chování </a:t>
            </a:r>
          </a:p>
          <a:p>
            <a:pPr>
              <a:buClr>
                <a:srgbClr val="0000DF"/>
              </a:buClr>
            </a:pPr>
            <a:endParaRPr lang="cs-CZ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E17E-1D66-42CE-BE61-9119A51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Aktivní přístup k život ohrožujícímu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1B56-5596-471A-9218-5794B4AC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cs-CZ" dirty="0"/>
              <a:t>V DBT přistupujeme k sebevražednému a sebepoškozujícímu chování aktivně.  Máme vytvořený podrobný plán, jak s klienty v takové situaci pracovat.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Font typeface="Standardní systémové písmo"/>
              <a:buChar char="–"/>
              <a:tabLst>
                <a:tab pos="914400" algn="l"/>
              </a:tabLst>
            </a:pPr>
            <a:r>
              <a:rPr lang="cs-CZ" dirty="0"/>
              <a:t>pravidelné sledování suicidálního a sebepoškozujícího chování</a:t>
            </a:r>
            <a:endParaRPr lang="cs-CZ" dirty="0">
              <a:solidFill>
                <a:srgbClr val="0000DC"/>
              </a:solidFill>
            </a:endParaRP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Font typeface="Standardní systémové písmo"/>
              <a:buChar char="–"/>
              <a:tabLst>
                <a:tab pos="914400" algn="l"/>
              </a:tabLst>
            </a:pPr>
            <a:r>
              <a:rPr lang="cs-CZ" dirty="0"/>
              <a:t>řetězová analýza 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Font typeface="Standardní systémové písmo"/>
              <a:buChar char="–"/>
              <a:tabLst>
                <a:tab pos="914400" algn="l"/>
              </a:tabLst>
            </a:pPr>
            <a:r>
              <a:rPr lang="cs-CZ" dirty="0"/>
              <a:t>vytvoření krizového plánu</a:t>
            </a:r>
          </a:p>
          <a:p>
            <a:pPr marL="889000" lvl="1" indent="-349250">
              <a:lnSpc>
                <a:spcPct val="100000"/>
              </a:lnSpc>
              <a:spcBef>
                <a:spcPts val="0"/>
              </a:spcBef>
              <a:buFont typeface="Standardní systémové písmo"/>
              <a:buChar char="–"/>
              <a:tabLst>
                <a:tab pos="914400" algn="l"/>
              </a:tabLst>
            </a:pPr>
            <a:r>
              <a:rPr lang="cs-CZ" dirty="0"/>
              <a:t>nácvik dovedností, které pacientům mohou pomoci zvládat krizové situace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413743BD-09DA-48A7-A4A6-41A5FD0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1501C-84F9-4635-845B-3BEB7DFD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8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3517DA3C-E686-9070-B0DF-79B1D0C2F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 b="47706"/>
          <a:stretch/>
        </p:blipFill>
        <p:spPr>
          <a:xfrm>
            <a:off x="988142" y="1"/>
            <a:ext cx="10405870" cy="68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F5E9-7576-4D12-AA34-F320E68F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Hraniční porucha osobnosti (HPO)</a:t>
            </a:r>
            <a:br>
              <a:rPr lang="cs-CZ" b="1" dirty="0">
                <a:solidFill>
                  <a:srgbClr val="0000DC"/>
                </a:solidFill>
              </a:rPr>
            </a:br>
            <a:r>
              <a:rPr lang="cs-CZ" b="1" dirty="0">
                <a:solidFill>
                  <a:srgbClr val="0000DC"/>
                </a:solidFill>
              </a:rPr>
              <a:t>pohledem DBT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73AACE7-5FEF-4E59-9E30-F9153894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466"/>
            <a:ext cx="10515600" cy="4325409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  <a:buClr>
                <a:srgbClr val="0000DC"/>
              </a:buClr>
            </a:pPr>
            <a:r>
              <a:rPr lang="cs-CZ" dirty="0"/>
              <a:t>HPO jako pervazivní porucha regulace emocí</a:t>
            </a:r>
          </a:p>
          <a:p>
            <a:pPr>
              <a:spcAft>
                <a:spcPts val="1500"/>
              </a:spcAft>
              <a:buClr>
                <a:srgbClr val="0000DC"/>
              </a:buClr>
            </a:pPr>
            <a:r>
              <a:rPr lang="cs-CZ" dirty="0" err="1"/>
              <a:t>Biosociální</a:t>
            </a:r>
            <a:r>
              <a:rPr lang="cs-CZ" dirty="0"/>
              <a:t> model vzniku HPO</a:t>
            </a:r>
          </a:p>
          <a:p>
            <a:pPr lvl="1">
              <a:spcAft>
                <a:spcPts val="1500"/>
              </a:spcAft>
              <a:buClr>
                <a:srgbClr val="0000DC"/>
              </a:buClr>
            </a:pPr>
            <a:r>
              <a:rPr lang="cs-CZ" dirty="0"/>
              <a:t>biologická citlivost + devalvační prostředí</a:t>
            </a:r>
          </a:p>
          <a:p>
            <a:pPr>
              <a:spcAft>
                <a:spcPts val="1500"/>
              </a:spcAft>
              <a:buClr>
                <a:srgbClr val="0000DC"/>
              </a:buClr>
            </a:pPr>
            <a:r>
              <a:rPr lang="cs-CZ" dirty="0"/>
              <a:t>Intenzivní emoce + absence dovedností regulace emocí</a:t>
            </a:r>
          </a:p>
          <a:p>
            <a:pPr>
              <a:spcAft>
                <a:spcPts val="1500"/>
              </a:spcAft>
              <a:buClr>
                <a:srgbClr val="0000DC"/>
              </a:buClr>
            </a:pPr>
            <a:r>
              <a:rPr lang="cs-CZ" dirty="0"/>
              <a:t>Sebepoškozování jako maladaptivní způsob regulace emocí</a:t>
            </a:r>
          </a:p>
          <a:p>
            <a:pPr>
              <a:spcAft>
                <a:spcPts val="500"/>
              </a:spcAft>
              <a:buClr>
                <a:srgbClr val="0000DC"/>
              </a:buClr>
            </a:pPr>
            <a:endParaRPr lang="cs-CZ" sz="2400" dirty="0"/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F2195219-F638-4D7A-A520-83C0B08E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3FE084-29CE-44E8-88C6-6C36BCE55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6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3517DA3C-E686-9070-B0DF-79B1D0C2F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 b="47706"/>
          <a:stretch/>
        </p:blipFill>
        <p:spPr>
          <a:xfrm>
            <a:off x="988142" y="1"/>
            <a:ext cx="10405870" cy="680233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A89A5C7-E3ED-D05B-4CB7-BC31314B272C}"/>
              </a:ext>
            </a:extLst>
          </p:cNvPr>
          <p:cNvSpPr/>
          <p:nvPr/>
        </p:nvSpPr>
        <p:spPr bwMode="auto">
          <a:xfrm rot="5400000">
            <a:off x="6946488" y="5206183"/>
            <a:ext cx="1194624" cy="178455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FA78D8F-74EC-7679-8BBF-03278298BB81}"/>
              </a:ext>
            </a:extLst>
          </p:cNvPr>
          <p:cNvSpPr/>
          <p:nvPr/>
        </p:nvSpPr>
        <p:spPr bwMode="auto">
          <a:xfrm>
            <a:off x="1122547" y="55661"/>
            <a:ext cx="1900872" cy="3373339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38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657990D1-ED78-458C-AEBF-3A9A9DAB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1ECA06-E1DC-415C-8296-CDD7D4CE6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643C79-3326-9F76-F87D-533219CFE3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58571"/>
          <a:stretch/>
        </p:blipFill>
        <p:spPr>
          <a:xfrm>
            <a:off x="60355" y="457200"/>
            <a:ext cx="11822853" cy="56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7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F150-2A00-4C9F-ABEC-54AB1C2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Řetězová analýza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657990D1-ED78-458C-AEBF-3A9A9DAB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1ECA06-E1DC-415C-8296-CDD7D4CE6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3CC0D8CB-CB37-592B-824C-6C82EF04E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1580" r="7781" b="62785"/>
          <a:stretch/>
        </p:blipFill>
        <p:spPr>
          <a:xfrm>
            <a:off x="69621" y="1297858"/>
            <a:ext cx="12122379" cy="5073264"/>
          </a:xfrm>
        </p:spPr>
      </p:pic>
    </p:spTree>
    <p:extLst>
      <p:ext uri="{BB962C8B-B14F-4D97-AF65-F5344CB8AC3E}">
        <p14:creationId xmlns:p14="http://schemas.microsoft.com/office/powerpoint/2010/main" val="3249757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720C6-5C8D-4413-9362-6F5DF9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43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Vyvažování přijetí a změny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7E09B37-EF1D-4AB4-A4D6-0FA01D1B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87995"/>
            <a:ext cx="11162204" cy="1440735"/>
          </a:xfrm>
        </p:spPr>
        <p:txBody>
          <a:bodyPr>
            <a:normAutofit/>
          </a:bodyPr>
          <a:lstStyle/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Dialektické vyvažování přijetí a změny je jedním </a:t>
            </a:r>
            <a:r>
              <a:rPr lang="en-US" dirty="0"/>
              <a:t>​</a:t>
            </a:r>
            <a:r>
              <a:rPr lang="cs-CZ" dirty="0"/>
              <a:t>ze hlavních úkolů DBT terapeuta</a:t>
            </a:r>
          </a:p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Přijetí představuje základní předpoklad pro změnu</a:t>
            </a:r>
            <a:r>
              <a:rPr lang="en-US" dirty="0"/>
              <a:t>​</a:t>
            </a:r>
          </a:p>
          <a:p>
            <a:pPr marL="266700" indent="-266700" fontAlgn="base">
              <a:buClr>
                <a:srgbClr val="0000DC"/>
              </a:buClr>
            </a:pPr>
            <a:endParaRPr lang="en-US" dirty="0"/>
          </a:p>
          <a:p>
            <a:pPr marL="0" indent="0" fontAlgn="base">
              <a:buClr>
                <a:srgbClr val="0000DC"/>
              </a:buClr>
              <a:buNone/>
            </a:pPr>
            <a:endParaRPr lang="en-US" dirty="0"/>
          </a:p>
          <a:p>
            <a:pPr marL="266700" indent="-266700" fontAlgn="base">
              <a:buClr>
                <a:srgbClr val="0000DC"/>
              </a:buClr>
            </a:pPr>
            <a:endParaRPr lang="en-US" dirty="0"/>
          </a:p>
          <a:p>
            <a:pPr marL="266700" indent="-266700" fontAlgn="base">
              <a:buClr>
                <a:srgbClr val="0000DC"/>
              </a:buClr>
            </a:pPr>
            <a:endParaRPr lang="en-US" dirty="0"/>
          </a:p>
          <a:p>
            <a:pPr marL="0" indent="0">
              <a:buClr>
                <a:srgbClr val="0000DC"/>
              </a:buCl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A245566B-CA0F-45AF-9CEB-E2C64846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0CE100-D1E2-4AD4-8782-E569D620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FFB3F18-2171-6723-5676-FBDBCE6E53E2}"/>
              </a:ext>
            </a:extLst>
          </p:cNvPr>
          <p:cNvSpPr txBox="1"/>
          <p:nvPr/>
        </p:nvSpPr>
        <p:spPr>
          <a:xfrm>
            <a:off x="1417979" y="3486002"/>
            <a:ext cx="307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VALIDACE</a:t>
            </a:r>
          </a:p>
          <a:p>
            <a:pPr algn="ctr"/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základní nástroj přijetí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​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2EC1B5-71B5-EBFD-4CC3-3D662B607C26}"/>
              </a:ext>
            </a:extLst>
          </p:cNvPr>
          <p:cNvSpPr txBox="1"/>
          <p:nvPr/>
        </p:nvSpPr>
        <p:spPr>
          <a:xfrm>
            <a:off x="7089913" y="3486003"/>
            <a:ext cx="307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cs-CZ" sz="2400" dirty="0"/>
              <a:t>ŘEŠENÍ PROBLÉMŮ</a:t>
            </a:r>
          </a:p>
          <a:p>
            <a:pPr algn="ctr" fontAlgn="base"/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základní nástroj změny</a:t>
            </a:r>
            <a:r>
              <a:rPr lang="en-US" sz="2400" dirty="0"/>
              <a:t>​</a:t>
            </a:r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729DDC2E-C2E2-29E1-E9AE-01DF408032D9}"/>
              </a:ext>
            </a:extLst>
          </p:cNvPr>
          <p:cNvCxnSpPr/>
          <p:nvPr/>
        </p:nvCxnSpPr>
        <p:spPr>
          <a:xfrm>
            <a:off x="5016909" y="3831073"/>
            <a:ext cx="1548580" cy="0"/>
          </a:xfrm>
          <a:prstGeom prst="straightConnector1">
            <a:avLst/>
          </a:prstGeom>
          <a:ln w="50800" cmpd="sng">
            <a:solidFill>
              <a:srgbClr val="0000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06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720C6-5C8D-4413-9362-6F5DF9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43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Sledování vlastních limitů​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7E09B37-EF1D-4AB4-A4D6-0FA01D1B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87995"/>
            <a:ext cx="10953750" cy="4848108"/>
          </a:xfrm>
        </p:spPr>
        <p:txBody>
          <a:bodyPr>
            <a:normAutofit/>
          </a:bodyPr>
          <a:lstStyle/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V DBT je naším závazkem sledování vlastních limitů ve spolupráci</a:t>
            </a:r>
            <a:r>
              <a:rPr lang="en-US" dirty="0"/>
              <a:t>​</a:t>
            </a:r>
          </a:p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Limity každého pracovníka jsou jiné a u každého jednoho pracovníka se mění v čase</a:t>
            </a:r>
            <a:r>
              <a:rPr lang="en-US" dirty="0"/>
              <a:t>​</a:t>
            </a:r>
          </a:p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Mohou se týkat: míry práce nad rámec povinností, fyzického kontaktu, rámce telefonické komunikace, sebeodhalení apod.</a:t>
            </a:r>
            <a:r>
              <a:rPr lang="en-US" dirty="0"/>
              <a:t>​</a:t>
            </a:r>
          </a:p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Překračování svých limitů může vést k vyhoření</a:t>
            </a:r>
            <a:r>
              <a:rPr lang="en-US" dirty="0"/>
              <a:t>​</a:t>
            </a:r>
          </a:p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Pracovníci respektují individuální limity ostatních a nehodnotí je</a:t>
            </a:r>
            <a:r>
              <a:rPr lang="en-US" dirty="0"/>
              <a:t>​</a:t>
            </a:r>
          </a:p>
          <a:p>
            <a:pPr marL="266700" indent="-266700" fontAlgn="base">
              <a:buClr>
                <a:srgbClr val="0000DC"/>
              </a:buClr>
            </a:pPr>
            <a:r>
              <a:rPr lang="cs-CZ" dirty="0"/>
              <a:t>Dodržovat limity neznamená neplnit své povinnosti, nedodržovat závazky, základní postupy a principy práce</a:t>
            </a:r>
            <a:endParaRPr lang="en-US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A245566B-CA0F-45AF-9CEB-E2C64846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0CE100-D1E2-4AD4-8782-E569D620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47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5A7D049-5261-40F7-93EA-8F8CD4A1E6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D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8683C-8E9A-4938-B90C-B2D30F8F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79" y="2088444"/>
            <a:ext cx="11064241" cy="19755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5400" b="1" dirty="0" err="1">
                <a:solidFill>
                  <a:schemeClr val="bg1"/>
                </a:solidFill>
              </a:rPr>
              <a:t>Gestalt</a:t>
            </a:r>
            <a:r>
              <a:rPr lang="cs-CZ" sz="5400" b="1" dirty="0">
                <a:solidFill>
                  <a:schemeClr val="bg1"/>
                </a:solidFill>
              </a:rPr>
              <a:t> a DBT</a:t>
            </a:r>
          </a:p>
        </p:txBody>
      </p:sp>
    </p:spTree>
    <p:extLst>
      <p:ext uri="{BB962C8B-B14F-4D97-AF65-F5344CB8AC3E}">
        <p14:creationId xmlns:p14="http://schemas.microsoft.com/office/powerpoint/2010/main" val="4292264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FED93-86A0-4946-8F0D-A66E09AE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Co mají společného?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B1CB5-254D-4568-83FA-29B4A07F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745"/>
            <a:ext cx="10515600" cy="4682219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Zamření na tady a teď a všímavost</a:t>
            </a:r>
          </a:p>
          <a:p>
            <a:pPr>
              <a:buClr>
                <a:srgbClr val="0000DF"/>
              </a:buClr>
            </a:pPr>
            <a:r>
              <a:rPr lang="cs-CZ" dirty="0"/>
              <a:t>Zaměření na proces</a:t>
            </a:r>
          </a:p>
          <a:p>
            <a:pPr>
              <a:buClr>
                <a:srgbClr val="0000DF"/>
              </a:buClr>
            </a:pPr>
            <a:r>
              <a:rPr lang="cs-CZ" dirty="0"/>
              <a:t>Fenomenologická empatie</a:t>
            </a:r>
          </a:p>
          <a:p>
            <a:pPr>
              <a:buClr>
                <a:srgbClr val="0000DF"/>
              </a:buClr>
            </a:pPr>
            <a:r>
              <a:rPr lang="cs-CZ" dirty="0"/>
              <a:t>Dialektika, práce s polaritami</a:t>
            </a:r>
          </a:p>
          <a:p>
            <a:pPr>
              <a:buClr>
                <a:srgbClr val="0000DF"/>
              </a:buClr>
            </a:pPr>
            <a:r>
              <a:rPr lang="cs-CZ" dirty="0"/>
              <a:t>Nehodnocení a validace emocí</a:t>
            </a:r>
          </a:p>
          <a:p>
            <a:pPr>
              <a:buClr>
                <a:srgbClr val="0000DF"/>
              </a:buClr>
            </a:pPr>
            <a:r>
              <a:rPr lang="cs-CZ" dirty="0"/>
              <a:t>Důraz na terapeutický vztah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62C99968-1B04-4316-9EF5-2F63E9D4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140EA7-4CFE-4A04-8CA4-C49150D2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7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FED93-86A0-4946-8F0D-A66E09AE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F"/>
                </a:solidFill>
              </a:rPr>
              <a:t>Co je odlišné?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B1CB5-254D-4568-83FA-29B4A07F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745"/>
            <a:ext cx="10515600" cy="4682219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Týmová terapie, konzultační tým</a:t>
            </a:r>
          </a:p>
          <a:p>
            <a:pPr>
              <a:buClr>
                <a:srgbClr val="0000DF"/>
              </a:buClr>
            </a:pPr>
            <a:r>
              <a:rPr lang="cs-CZ" dirty="0"/>
              <a:t>Nácvik dovedností</a:t>
            </a:r>
          </a:p>
          <a:p>
            <a:pPr>
              <a:buClr>
                <a:srgbClr val="0000DF"/>
              </a:buClr>
            </a:pPr>
            <a:r>
              <a:rPr lang="cs-CZ" dirty="0"/>
              <a:t>Behaviorální práce a analýza</a:t>
            </a:r>
          </a:p>
          <a:p>
            <a:pPr>
              <a:buClr>
                <a:srgbClr val="0000DF"/>
              </a:buClr>
            </a:pPr>
            <a:r>
              <a:rPr lang="cs-CZ" dirty="0"/>
              <a:t>Důraz na nácvik</a:t>
            </a:r>
          </a:p>
          <a:p>
            <a:pPr>
              <a:buClr>
                <a:srgbClr val="0000DF"/>
              </a:buClr>
            </a:pPr>
            <a:r>
              <a:rPr lang="cs-CZ" dirty="0"/>
              <a:t>Hierarchie cílů v individuální terapii</a:t>
            </a:r>
          </a:p>
          <a:p>
            <a:pPr>
              <a:buClr>
                <a:srgbClr val="0000DF"/>
              </a:buClr>
            </a:pPr>
            <a:r>
              <a:rPr lang="cs-CZ" dirty="0"/>
              <a:t>Deníková karta</a:t>
            </a:r>
          </a:p>
          <a:p>
            <a:pPr>
              <a:buClr>
                <a:srgbClr val="0000DF"/>
              </a:buClr>
            </a:pPr>
            <a:r>
              <a:rPr lang="cs-CZ" dirty="0"/>
              <a:t>Přímá práce s cíli a závazky</a:t>
            </a:r>
          </a:p>
          <a:p>
            <a:pPr>
              <a:buClr>
                <a:srgbClr val="0000DF"/>
              </a:buClr>
            </a:pPr>
            <a:r>
              <a:rPr lang="cs-CZ" dirty="0"/>
              <a:t>Vyvažování přijetí a změny vs. paradoxní teorie změny</a:t>
            </a:r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62C99968-1B04-4316-9EF5-2F63E9D4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140EA7-4CFE-4A04-8CA4-C49150D2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FED93-86A0-4946-8F0D-A66E09AE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00DF"/>
                </a:solidFill>
              </a:rPr>
              <a:t>Gestalt</a:t>
            </a:r>
            <a:r>
              <a:rPr lang="cs-CZ" b="1" dirty="0">
                <a:solidFill>
                  <a:srgbClr val="0000DF"/>
                </a:solidFill>
              </a:rPr>
              <a:t>-DBT terapeut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B1CB5-254D-4568-83FA-29B4A07F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264"/>
            <a:ext cx="10515600" cy="5022572"/>
          </a:xfrm>
        </p:spPr>
        <p:txBody>
          <a:bodyPr>
            <a:normAutofit/>
          </a:bodyPr>
          <a:lstStyle/>
          <a:p>
            <a:pPr>
              <a:buClr>
                <a:srgbClr val="0000DF"/>
              </a:buClr>
            </a:pPr>
            <a:r>
              <a:rPr lang="cs-CZ" dirty="0"/>
              <a:t>Silné stránky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dialektika, fenomenologie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nehodnocení, validace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práce s emocemi a tady a teď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všímavost</a:t>
            </a:r>
          </a:p>
          <a:p>
            <a:pPr>
              <a:buClr>
                <a:srgbClr val="0000DF"/>
              </a:buClr>
            </a:pPr>
            <a:r>
              <a:rPr lang="cs-CZ" dirty="0"/>
              <a:t>Co je potřeba se doučit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behaviorální principy a práci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dovednosti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aktivní vyvažování přijetí a změny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strukturu terapie a práci s hierarchií cílů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nebát se nácviků a aktivity</a:t>
            </a:r>
          </a:p>
          <a:p>
            <a:pPr lvl="1">
              <a:buClr>
                <a:srgbClr val="0000DF"/>
              </a:buClr>
            </a:pPr>
            <a:r>
              <a:rPr lang="cs-CZ" dirty="0"/>
              <a:t>řetězovou analýzu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Picture 2" descr="VÃ½sledek obrÃ¡zku pro med muni">
            <a:extLst>
              <a:ext uri="{FF2B5EF4-FFF2-40B4-BE49-F238E27FC236}">
                <a16:creationId xmlns:a16="http://schemas.microsoft.com/office/drawing/2014/main" id="{62C99968-1B04-4316-9EF5-2F63E9D4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140EA7-4CFE-4A04-8CA4-C49150D2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9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5A7D049-5261-40F7-93EA-8F8CD4A1E617}"/>
              </a:ext>
            </a:extLst>
          </p:cNvPr>
          <p:cNvSpPr/>
          <p:nvPr/>
        </p:nvSpPr>
        <p:spPr>
          <a:xfrm>
            <a:off x="0" y="-28178"/>
            <a:ext cx="12192000" cy="1875673"/>
          </a:xfrm>
          <a:prstGeom prst="rect">
            <a:avLst/>
          </a:prstGeom>
          <a:solidFill>
            <a:srgbClr val="0000D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8683C-8E9A-4938-B90C-B2D30F8F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79" y="266801"/>
            <a:ext cx="11064241" cy="10952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800" b="1" dirty="0">
                <a:solidFill>
                  <a:schemeClr val="bg1"/>
                </a:solidFill>
              </a:rPr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C660FA-F9F0-4324-9BDC-68388681B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2142473"/>
            <a:ext cx="9144000" cy="4448725"/>
          </a:xfrm>
        </p:spPr>
        <p:txBody>
          <a:bodyPr>
            <a:normAutofit fontScale="70000" lnSpcReduction="20000"/>
          </a:bodyPr>
          <a:lstStyle/>
          <a:p>
            <a:r>
              <a:rPr lang="cs-CZ" sz="2800" b="1" dirty="0"/>
              <a:t>DBT tým PK FN Brno</a:t>
            </a:r>
          </a:p>
          <a:p>
            <a:r>
              <a:rPr lang="cs-CZ" sz="2800" dirty="0"/>
              <a:t>Mgr. Bc. Pavla Linhartová, Ph.D.</a:t>
            </a:r>
          </a:p>
          <a:p>
            <a:r>
              <a:rPr lang="cs-CZ" sz="2800" dirty="0"/>
              <a:t>MUDr. Pavel </a:t>
            </a:r>
            <a:r>
              <a:rPr lang="cs-CZ" sz="2800" dirty="0" err="1"/>
              <a:t>Theiner</a:t>
            </a:r>
            <a:r>
              <a:rPr lang="cs-CZ" sz="2800" dirty="0"/>
              <a:t>, Ph.D.</a:t>
            </a:r>
          </a:p>
          <a:p>
            <a:r>
              <a:rPr lang="cs-CZ" sz="2800" dirty="0"/>
              <a:t>Mgr. Irena Komárková, Ph.D.</a:t>
            </a:r>
          </a:p>
          <a:p>
            <a:r>
              <a:rPr lang="cs-CZ" sz="2800" dirty="0"/>
              <a:t>MUDr. Zuzana Špačková</a:t>
            </a:r>
          </a:p>
          <a:p>
            <a:r>
              <a:rPr lang="cs-CZ" sz="2800" dirty="0"/>
              <a:t>Mgr. Adéla Látalová</a:t>
            </a:r>
          </a:p>
          <a:p>
            <a:r>
              <a:rPr lang="cs-CZ" sz="2800" dirty="0"/>
              <a:t>Mgr. Martin Horký</a:t>
            </a:r>
          </a:p>
          <a:p>
            <a:r>
              <a:rPr lang="cs-CZ" sz="2800" dirty="0"/>
              <a:t>Mgr. Monika Radimecká</a:t>
            </a:r>
          </a:p>
          <a:p>
            <a:r>
              <a:rPr lang="cs-CZ" sz="2800" dirty="0"/>
              <a:t>MUDr. Dominika Musilová</a:t>
            </a:r>
          </a:p>
          <a:p>
            <a:r>
              <a:rPr lang="cs-CZ" sz="2800" dirty="0"/>
              <a:t>MUDr. </a:t>
            </a:r>
            <a:r>
              <a:rPr lang="cs-CZ" sz="2800" dirty="0" err="1"/>
              <a:t>MDDr</a:t>
            </a:r>
            <a:r>
              <a:rPr lang="cs-CZ" sz="2800" dirty="0"/>
              <a:t>. Ida Kupcová</a:t>
            </a:r>
          </a:p>
          <a:p>
            <a:r>
              <a:rPr lang="cs-CZ" sz="2800" dirty="0"/>
              <a:t>Mgr. Jan Beránek</a:t>
            </a:r>
          </a:p>
          <a:p>
            <a:endParaRPr lang="cs-CZ" dirty="0"/>
          </a:p>
          <a:p>
            <a:r>
              <a:rPr lang="cs-CZ" dirty="0" err="1"/>
              <a:t>PK-DBT@fnbrno.cz</a:t>
            </a:r>
            <a:endParaRPr lang="cs-CZ" dirty="0"/>
          </a:p>
        </p:txBody>
      </p:sp>
      <p:pic>
        <p:nvPicPr>
          <p:cNvPr id="8" name="Picture 4" descr="VÃ½sledek obrÃ¡zku pro fn brno">
            <a:extLst>
              <a:ext uri="{FF2B5EF4-FFF2-40B4-BE49-F238E27FC236}">
                <a16:creationId xmlns:a16="http://schemas.microsoft.com/office/drawing/2014/main" id="{1C74823C-069C-461C-91DA-1D90D856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302481"/>
            <a:ext cx="3644482" cy="16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Ã½sledek obrÃ¡zku pro med muni">
            <a:extLst>
              <a:ext uri="{FF2B5EF4-FFF2-40B4-BE49-F238E27FC236}">
                <a16:creationId xmlns:a16="http://schemas.microsoft.com/office/drawing/2014/main" id="{C6259A55-CB5E-4B5F-B439-F9D83B37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1" y="2674209"/>
            <a:ext cx="2627272" cy="20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3AE222F6-B84B-249F-B170-53C1A7381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6" y="3204679"/>
            <a:ext cx="2957344" cy="21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5712A-1FA6-458F-B7DA-3A249728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44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Východiska DBT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CC331-CCE4-4B92-813F-B2012681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889"/>
            <a:ext cx="10515600" cy="434798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500"/>
              </a:spcAft>
              <a:buNone/>
            </a:pPr>
            <a:r>
              <a:rPr lang="cs-CZ" dirty="0"/>
              <a:t>Pacienti dělají maximum možného v dané chvíli </a:t>
            </a:r>
            <a:br>
              <a:rPr lang="cs-CZ" dirty="0"/>
            </a:br>
            <a:r>
              <a:rPr lang="cs-CZ" dirty="0"/>
              <a:t>A ZÁROVEŇ se potřebují se zlepšovat.</a:t>
            </a:r>
          </a:p>
          <a:p>
            <a:pPr marL="0" indent="0" algn="ctr">
              <a:spcAft>
                <a:spcPts val="1500"/>
              </a:spcAft>
              <a:buNone/>
            </a:pPr>
            <a:r>
              <a:rPr lang="cs-CZ" dirty="0"/>
              <a:t>Pacienti se CHTĚJÍ  zlepšovat, </a:t>
            </a:r>
            <a:br>
              <a:rPr lang="cs-CZ" dirty="0"/>
            </a:br>
            <a:r>
              <a:rPr lang="cs-CZ" dirty="0"/>
              <a:t>a k tomu potřebují DOVEDNOSTI.</a:t>
            </a:r>
          </a:p>
          <a:p>
            <a:pPr marL="0" indent="0" algn="ctr">
              <a:spcAft>
                <a:spcPts val="1500"/>
              </a:spcAft>
              <a:buNone/>
            </a:pPr>
            <a:r>
              <a:rPr lang="cs-CZ" dirty="0"/>
              <a:t>Životy pacientů, kteří usilují o sebevraždu, </a:t>
            </a:r>
            <a:br>
              <a:rPr lang="cs-CZ" dirty="0"/>
            </a:br>
            <a:r>
              <a:rPr lang="cs-CZ" dirty="0"/>
              <a:t>jsou nesnesitelné v takové podobě, v jaké je pacienti aktuálně žijí.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A10A6ED4-2FB7-42E6-B014-E1D6C637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C1CDB2-86E3-4968-93CE-5622A11B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5712A-1FA6-458F-B7DA-3A249728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441"/>
            <a:ext cx="10515600" cy="110444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Východiska DBT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CC331-CCE4-4B92-813F-B2012681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61327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Všechno, co děláme (naše jednání, myšlenky a emoce) </a:t>
            </a:r>
            <a:br>
              <a:rPr lang="cs-CZ" dirty="0"/>
            </a:br>
            <a:r>
              <a:rPr lang="cs-CZ" dirty="0"/>
              <a:t>je něčím způsobeno.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Každé chování dává z určitého úhlu pohledu smysl. </a:t>
            </a:r>
            <a:br>
              <a:rPr lang="cs-CZ" dirty="0"/>
            </a:br>
            <a:r>
              <a:rPr lang="cs-CZ" dirty="0"/>
              <a:t>Každé chování má nějakou funkci.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Hledat a měnit příčiny toho, co děláme, </a:t>
            </a:r>
            <a:br>
              <a:rPr lang="cs-CZ" dirty="0"/>
            </a:br>
            <a:r>
              <a:rPr lang="cs-CZ" dirty="0"/>
              <a:t>funguje lépe než kritizovat a obviňovat</a:t>
            </a:r>
            <a:br>
              <a:rPr lang="cs-CZ" dirty="0"/>
            </a:br>
            <a:r>
              <a:rPr lang="cs-CZ" dirty="0"/>
              <a:t>(druhé i sami sebe).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79CD9CAF-5EA9-4175-925D-CCDC1E0A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120365-AD6B-4651-80F2-D970B8D6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0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5712A-1FA6-458F-B7DA-3A249728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441"/>
            <a:ext cx="10515600" cy="110444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Východiska DBT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CC331-CCE4-4B92-813F-B2012681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267"/>
            <a:ext cx="10515600" cy="468100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DBT je postavena na otevřenosti a účasti na terapii.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Terapeutický vztah je reálným vztahem </a:t>
            </a:r>
            <a:br>
              <a:rPr lang="cs-CZ" dirty="0"/>
            </a:br>
            <a:r>
              <a:rPr lang="cs-CZ" dirty="0"/>
              <a:t>mezi navzájem si rovnými lidmi.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Behaviorální principy jsou univerzální </a:t>
            </a:r>
            <a:br>
              <a:rPr lang="cs-CZ" dirty="0"/>
            </a:br>
            <a:r>
              <a:rPr lang="cs-CZ" dirty="0"/>
              <a:t>a ovlivňují terapeuty stejně jako pacienty.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cs-CZ" dirty="0"/>
              <a:t>Terapeuti pečující o pacienty s HPO potřebují podporu.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79CD9CAF-5EA9-4175-925D-CCDC1E0A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120365-AD6B-4651-80F2-D970B8D6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B18C4-EA4A-460B-825A-3F383F6B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29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D: Dialektika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9FB22-E9BB-425F-B4BC-BF95016C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599"/>
            <a:ext cx="10831286" cy="4822371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Neexistuje jedna objektivní pravda, ale různé individuální perspektivy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Když se setkáme s rozpory či protiklady, hledáme syntézu, </a:t>
            </a:r>
            <a:br>
              <a:rPr lang="cs-CZ" dirty="0"/>
            </a:br>
            <a:r>
              <a:rPr lang="cs-CZ" dirty="0"/>
              <a:t>nikoliv odpověď na otázku, kdo má pravdu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Protiklad k černobílému myšlení a „štěpení“ u pacientů s HPO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Flexibilita, efektivita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Neustálé usilování o rovnováhu</a:t>
            </a:r>
          </a:p>
          <a:p>
            <a:pPr lvl="1"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mezi přijetím a změnou</a:t>
            </a:r>
          </a:p>
          <a:p>
            <a:pPr lvl="1"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mezi péči o pacienta a požadavky na pacienta</a:t>
            </a:r>
          </a:p>
          <a:p>
            <a:pPr lvl="1"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mezi soběstačností a vyhledáváním opory…</a:t>
            </a:r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5100F6C1-16AD-484F-9C18-C3623AF4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106973-BA0C-4CAD-AB47-FEB636F37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9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8841F-1073-413A-920C-9C7E5E16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B: Behaviorální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F48E0B-B8DC-48B5-B48B-8F6C8548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DBT je behaviorální terapie: využívá základních teorií a principů učení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Analýza důsledků chování: jaké důsledky zvyšují a jaké snižují pravděpodobnost určitého chování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Zamezení posilování problémového chování </a:t>
            </a:r>
            <a:br>
              <a:rPr lang="cs-CZ" dirty="0"/>
            </a:br>
            <a:r>
              <a:rPr lang="cs-CZ" dirty="0"/>
              <a:t>a zároveň posilování nového efektivního chování</a:t>
            </a:r>
          </a:p>
          <a:p>
            <a:pPr>
              <a:spcAft>
                <a:spcPts val="1000"/>
              </a:spcAft>
              <a:buClr>
                <a:srgbClr val="0000DC"/>
              </a:buClr>
            </a:pPr>
            <a:r>
              <a:rPr lang="cs-CZ" dirty="0"/>
              <a:t>Behaviorální analýza, řešení problémů</a:t>
            </a:r>
          </a:p>
          <a:p>
            <a:pPr>
              <a:buClr>
                <a:srgbClr val="0000DC"/>
              </a:buClr>
            </a:pPr>
            <a:r>
              <a:rPr lang="cs-CZ" dirty="0"/>
              <a:t>Trénink dovedností, důraz na nácvik</a:t>
            </a:r>
            <a:endParaRPr lang="cs-CZ" sz="2800" dirty="0"/>
          </a:p>
          <a:p>
            <a:pPr lvl="1"/>
            <a:endParaRPr lang="cs-CZ" sz="2800" dirty="0"/>
          </a:p>
        </p:txBody>
      </p:sp>
      <p:pic>
        <p:nvPicPr>
          <p:cNvPr id="4" name="Picture 2" descr="VÃ½sledek obrÃ¡zku pro med muni">
            <a:extLst>
              <a:ext uri="{FF2B5EF4-FFF2-40B4-BE49-F238E27FC236}">
                <a16:creationId xmlns:a16="http://schemas.microsoft.com/office/drawing/2014/main" id="{C74E6A1A-1D06-49AC-9216-5C352ADA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8125FA-EAB0-448A-A9E5-B9B505BA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5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94DB1-AAC4-41BF-966C-07810F8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93" y="327821"/>
            <a:ext cx="11289016" cy="1325563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Komplexní DBT program: 4 moduly, 5 funkcí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43EBCC3-4099-4F8D-B9DF-13C03C8AE8A9}"/>
              </a:ext>
            </a:extLst>
          </p:cNvPr>
          <p:cNvGrpSpPr/>
          <p:nvPr/>
        </p:nvGrpSpPr>
        <p:grpSpPr>
          <a:xfrm>
            <a:off x="786693" y="1969070"/>
            <a:ext cx="5679421" cy="3898330"/>
            <a:chOff x="2509742" y="2040673"/>
            <a:chExt cx="6750202" cy="4647952"/>
          </a:xfrm>
        </p:grpSpPr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59FE0623-436F-42A8-8D85-4677F7020AA2}"/>
                </a:ext>
              </a:extLst>
            </p:cNvPr>
            <p:cNvSpPr/>
            <p:nvPr/>
          </p:nvSpPr>
          <p:spPr>
            <a:xfrm>
              <a:off x="2509742" y="2040673"/>
              <a:ext cx="3163945" cy="212370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Individuální</a:t>
              </a:r>
              <a:b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terapie</a:t>
              </a:r>
            </a:p>
          </p:txBody>
        </p:sp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AC636C65-9498-43CA-AE70-1EB58893E6F3}"/>
                </a:ext>
              </a:extLst>
            </p:cNvPr>
            <p:cNvSpPr/>
            <p:nvPr/>
          </p:nvSpPr>
          <p:spPr>
            <a:xfrm>
              <a:off x="6095999" y="2040673"/>
              <a:ext cx="3163945" cy="21237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Trénink dovedností </a:t>
              </a:r>
              <a:b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 skupině</a:t>
              </a:r>
            </a:p>
          </p:txBody>
        </p:sp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B2BFD0CF-5A7C-4174-B9F5-8D0C428F5B56}"/>
                </a:ext>
              </a:extLst>
            </p:cNvPr>
            <p:cNvSpPr/>
            <p:nvPr/>
          </p:nvSpPr>
          <p:spPr>
            <a:xfrm>
              <a:off x="2509742" y="4564923"/>
              <a:ext cx="3163945" cy="212370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Telefonický </a:t>
              </a:r>
              <a:r>
                <a:rPr lang="cs-CZ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koučink</a:t>
              </a:r>
              <a:endParaRPr lang="cs-CZ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34F6CBDD-BFE6-4B9B-9E06-134ABE826F27}"/>
                </a:ext>
              </a:extLst>
            </p:cNvPr>
            <p:cNvSpPr/>
            <p:nvPr/>
          </p:nvSpPr>
          <p:spPr>
            <a:xfrm>
              <a:off x="6096002" y="4564922"/>
              <a:ext cx="3163942" cy="212370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Konzultační tým terapeutů</a:t>
              </a:r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5545D08-F175-47E6-99A7-9E1623C83602}"/>
              </a:ext>
            </a:extLst>
          </p:cNvPr>
          <p:cNvSpPr txBox="1"/>
          <p:nvPr/>
        </p:nvSpPr>
        <p:spPr>
          <a:xfrm>
            <a:off x="6945033" y="1795246"/>
            <a:ext cx="5497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accent2"/>
                </a:solidFill>
              </a:rPr>
              <a:t>Motivace pacientů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accent6"/>
                </a:solidFill>
              </a:rPr>
              <a:t>Trénink dovedností </a:t>
            </a:r>
            <a:br>
              <a:rPr lang="cs-CZ" sz="2400" b="1" dirty="0">
                <a:solidFill>
                  <a:schemeClr val="accent6"/>
                </a:solidFill>
              </a:rPr>
            </a:br>
            <a:r>
              <a:rPr lang="cs-CZ" sz="2400" dirty="0">
                <a:solidFill>
                  <a:schemeClr val="accent6"/>
                </a:solidFill>
              </a:rPr>
              <a:t>(zásadní, ale ne soběstačný)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rgbClr val="FFC000"/>
                </a:solidFill>
              </a:rPr>
              <a:t>Generalizace dovedností</a:t>
            </a:r>
          </a:p>
          <a:p>
            <a:pPr marL="342900" indent="-342900">
              <a:buAutoNum type="arabicPeriod"/>
            </a:pPr>
            <a:r>
              <a:rPr lang="cs-CZ" sz="2400" b="1" dirty="0">
                <a:solidFill>
                  <a:schemeClr val="accent1"/>
                </a:solidFill>
              </a:rPr>
              <a:t>Motivace terapeutů</a:t>
            </a:r>
          </a:p>
          <a:p>
            <a:pPr marL="342900" indent="-342900">
              <a:buAutoNum type="arabicPeriod"/>
            </a:pPr>
            <a:r>
              <a:rPr lang="cs-CZ" sz="2400" b="1" dirty="0"/>
              <a:t>Stanovení struktury </a:t>
            </a:r>
            <a:br>
              <a:rPr lang="cs-CZ" sz="2400" dirty="0"/>
            </a:br>
            <a:r>
              <a:rPr lang="cs-CZ" sz="2400" dirty="0"/>
              <a:t>(struktura léčby, zakotvení </a:t>
            </a:r>
            <a:br>
              <a:rPr lang="cs-CZ" sz="2400" dirty="0"/>
            </a:br>
            <a:r>
              <a:rPr lang="cs-CZ" sz="2400" dirty="0"/>
              <a:t>v teorii, stanovení intenzity léčby </a:t>
            </a:r>
            <a:br>
              <a:rPr lang="cs-CZ" sz="2400" dirty="0"/>
            </a:br>
            <a:r>
              <a:rPr lang="cs-CZ" sz="2400" dirty="0"/>
              <a:t>podle rizika, sebe-monitoring)</a:t>
            </a:r>
          </a:p>
        </p:txBody>
      </p:sp>
      <p:pic>
        <p:nvPicPr>
          <p:cNvPr id="9" name="Picture 2" descr="VÃ½sledek obrÃ¡zku pro med muni">
            <a:extLst>
              <a:ext uri="{FF2B5EF4-FFF2-40B4-BE49-F238E27FC236}">
                <a16:creationId xmlns:a16="http://schemas.microsoft.com/office/drawing/2014/main" id="{4B31DDD4-08FC-40C4-8EF6-B9E0589B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46" y="5910941"/>
            <a:ext cx="1102708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4D7C728-04E1-4F25-AB46-CB58A4F8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55" y="6153648"/>
            <a:ext cx="1241491" cy="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11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8329</TotalTime>
  <Words>1992</Words>
  <Application>Microsoft Macintosh PowerPoint</Application>
  <PresentationFormat>Širokoúhlá obrazovka</PresentationFormat>
  <Paragraphs>303</Paragraphs>
  <Slides>39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Standardní systémové písmo</vt:lpstr>
      <vt:lpstr>Wingdings</vt:lpstr>
      <vt:lpstr>Motiv Office</vt:lpstr>
      <vt:lpstr>Dialektická behaviorální terapie: přehled</vt:lpstr>
      <vt:lpstr>Dialektická behaviorální terapie (DBT)</vt:lpstr>
      <vt:lpstr>Hraniční porucha osobnosti (HPO) pohledem DBT</vt:lpstr>
      <vt:lpstr>Východiska DBT</vt:lpstr>
      <vt:lpstr>Východiska DBT</vt:lpstr>
      <vt:lpstr>Východiska DBT</vt:lpstr>
      <vt:lpstr>D: Dialektika</vt:lpstr>
      <vt:lpstr>B: Behaviorální</vt:lpstr>
      <vt:lpstr>Komplexní DBT program: 4 moduly, 5 funkcí</vt:lpstr>
      <vt:lpstr>Přípravná fáze terapie (pretreatment)</vt:lpstr>
      <vt:lpstr>Trénink dovedností ve skupině (skills training)</vt:lpstr>
      <vt:lpstr>Dovednosti: všímavost</vt:lpstr>
      <vt:lpstr>Dovednosti: tolerance stresu</vt:lpstr>
      <vt:lpstr>Dovednosti: emoční regulace</vt:lpstr>
      <vt:lpstr>Dovednosti: efektivita v mezilidských vztazích</vt:lpstr>
      <vt:lpstr>Telefonický koučink</vt:lpstr>
      <vt:lpstr>Konzultační tým terapeutů</vt:lpstr>
      <vt:lpstr>Chování narušující terapii</vt:lpstr>
      <vt:lpstr>Chování narušující terapii</vt:lpstr>
      <vt:lpstr>Motivace v DBT</vt:lpstr>
      <vt:lpstr>Setting</vt:lpstr>
      <vt:lpstr>Prvky DBT pro využití v individuální terapii</vt:lpstr>
      <vt:lpstr>Předem stanovená podoba spolupráce</vt:lpstr>
      <vt:lpstr>Edukace</vt:lpstr>
      <vt:lpstr>Práce se závazky</vt:lpstr>
      <vt:lpstr>Individuální cíle klienta</vt:lpstr>
      <vt:lpstr>Hierarchie terapeutických cílů</vt:lpstr>
      <vt:lpstr>Aktivní přístup k život ohrožujícímu chování</vt:lpstr>
      <vt:lpstr>Prezentace aplikace PowerPoint</vt:lpstr>
      <vt:lpstr>Prezentace aplikace PowerPoint</vt:lpstr>
      <vt:lpstr>Prezentace aplikace PowerPoint</vt:lpstr>
      <vt:lpstr>Řetězová analýza</vt:lpstr>
      <vt:lpstr>Vyvažování přijetí a změny</vt:lpstr>
      <vt:lpstr>Sledování vlastních limitů​</vt:lpstr>
      <vt:lpstr>Gestalt a DBT</vt:lpstr>
      <vt:lpstr>Co mají společného?</vt:lpstr>
      <vt:lpstr>Co je odlišné?</vt:lpstr>
      <vt:lpstr>Gestalt-DBT terapeut</vt:lpstr>
      <vt:lpstr>Děkujeme!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Psychoterapie hraniční poruchy osobnosti</dc:title>
  <dc:creator>Pavla Linhartová</dc:creator>
  <cp:lastModifiedBy>Veronika Fišerová</cp:lastModifiedBy>
  <cp:revision>541</cp:revision>
  <dcterms:created xsi:type="dcterms:W3CDTF">2018-10-10T14:13:28Z</dcterms:created>
  <dcterms:modified xsi:type="dcterms:W3CDTF">2024-05-10T07:31:56Z</dcterms:modified>
</cp:coreProperties>
</file>